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59" r:id="rId4"/>
    <p:sldId id="261" r:id="rId5"/>
    <p:sldId id="278" r:id="rId6"/>
    <p:sldId id="264" r:id="rId7"/>
    <p:sldId id="265" r:id="rId8"/>
    <p:sldId id="279" r:id="rId9"/>
    <p:sldId id="280" r:id="rId10"/>
    <p:sldId id="269" r:id="rId11"/>
    <p:sldId id="284" r:id="rId12"/>
    <p:sldId id="282" r:id="rId13"/>
    <p:sldId id="283" r:id="rId14"/>
    <p:sldId id="26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0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e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F7CB5-D313-4CBE-A10F-0631CD412EAC}" type="datetimeFigureOut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CCF883-F007-402F-A5A3-A7899D35DA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007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4CEDBD-BB6B-4D5B-B141-2E5AB1E9222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09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7D86CD-D16A-F512-0363-592621E5A2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5E5C3A-80B2-3D38-94FD-A671F7BA2B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360931-A113-0483-3DEB-FD9F90224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937E3-B545-4E88-8AAB-EAD8470A05D9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3F6234-0745-9456-5D7A-D66071DEE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43A941-859B-DFBC-18B1-85969A4F3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6195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F1C14C-579B-39EC-C2CB-5961F23CF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D9BE4D-771E-3DF4-6583-CB44266FFB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6CF491-BCB8-8CC3-835B-D86D48017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E44-F64B-40ED-9E22-ECA1088B56BA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503B43-EAEB-4863-CBE2-5E3C012B6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1EF5F0-6CFC-F1DE-2540-4D01BF933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318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8625FF2-30F0-AE83-5941-68F668ABFB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2BA362-F751-CF61-9251-5786DDBF91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A234AB-9A9A-860B-9209-94EBC2D68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1EDFD-A4B8-48A2-8EFB-1CB26217658A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9D5221-4140-D1A7-AA68-05E495B38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00826A-FBA5-9B12-9B99-298B639E1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359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CCEEF5-2D27-BFEF-4A0A-63D66D0B5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ED1D70-A0F1-0856-1D1C-87570E0B7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CF3912-B325-2CBC-7B6A-6BD631096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3CC8C-8B8A-45B7-A262-1C90A63916B6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029B65-B3BC-9461-10BF-360A1F13C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E7A4C8-B7E2-4D07-92B5-091C32FFF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96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492248-4C85-70A2-B5E3-D8FDD1E5A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971D79-2F49-7536-7D4E-D55DDD435D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43ADC1-75EB-B3C9-312C-ADA45B3D2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8A758-4CA1-4911-9B13-7C7320877606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315687-C085-5DBE-7D53-817AD4EE1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3752CA-2C4F-8B97-9E2F-20ED13F8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5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07633D-AB93-C551-9275-24B0AB3E0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5B594B-2687-6986-9943-59E21298FE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01149B-D848-B02A-D0F4-D11C38B6B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0CA2B3-8401-19B8-18AF-11685C7CD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8A356-24D5-46DB-B661-ADD5A5EA9C51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89CEBB-8EE9-B4A4-F5E9-AA7A1FF8F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169AE1-AF94-EBA0-8260-1E07EE0D7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069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2BE554-27F4-285A-6893-1E3A69405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C808F5-7CFC-390D-1E89-20C8ED1E2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B5064C-6E49-ACB4-6CC3-952B3A672D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5DB9577-EBBA-2D51-794D-5576A8FB9A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E35566-F98C-B8B3-EC8B-10FDE06BFD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BED5F89-AA31-6A68-9A78-BC327D5F0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C49A-289A-4220-BD5C-FEB4779B8A36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9CC133-207E-EC65-25D4-25AFBB712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28B6C6-B7A5-88C7-8B2C-C73AF2488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518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6B88DA-17D2-0A9C-7A49-1AED8A096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DF0CB9-0144-F343-83F2-7ECFAC1F6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FF9F2-5ED9-4F58-91B1-D796D2F90804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4EF6AF-C4F4-8989-88F0-77AD2753E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76320B1-FB9C-30CF-62B8-BDF9FC5A1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8722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EC8D2E-CBE3-E2A8-DB3A-AA4C773EF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87399-8D24-4801-A58E-090265CAD721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B42823B-3D5C-061C-A3BF-4C731C3E9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55675D-6506-D65F-B98B-ABE46177F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37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D9B8D-4A49-F6D2-BC28-AEB0AC95E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E77421-DB72-658D-46D7-366285361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4C16B1-BDB9-5847-F876-455860FFC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821AC4-7178-56B1-25B8-E06D0C444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8E491-B16D-4499-B04C-67ED2FF4E243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8F00D3-2BEF-8BFD-EA96-6180CFFEF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13BAE1-2E61-019A-1478-206724F32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413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92804-01B0-6644-55D0-839D81055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4BFCF64-FDAE-8F15-4DA4-5E9DF9C5B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28452B6-DA14-F790-3CB6-50BDE81CA8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CD5658-613E-F84B-A0EF-3FD4DA1F1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0771F-8EDE-4528-945E-DFBC75D693E8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D2CC2F-AF03-4131-3115-8FEE501EC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FFE169-8A16-E7B8-587C-316DE574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266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CD97B7F-5257-2CAA-5282-832C5E7C8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85230B-58D8-D8B1-5C6B-49CF8F54C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0CA84D-2F30-9328-A945-0B636FC68F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D55075-E9BA-4956-B49F-FAA96D088B83}" type="datetime1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FFA21A-7AE3-73DB-2C32-BDAFC367B8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763D5D-6FE0-2BDF-001B-23577F4674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7EB5F1-891E-4DE0-8C89-6191A8CB6A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281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3288968" y="711653"/>
            <a:ext cx="6820211" cy="24947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685465" y="5229915"/>
            <a:ext cx="4599195" cy="0"/>
          </a:xfrm>
          <a:prstGeom prst="line">
            <a:avLst/>
          </a:prstGeom>
          <a:ln w="9525" cap="flat">
            <a:solidFill>
              <a:srgbClr val="6B6A6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685465" y="5841477"/>
            <a:ext cx="4599195" cy="0"/>
          </a:xfrm>
          <a:prstGeom prst="line">
            <a:avLst/>
          </a:prstGeom>
          <a:ln w="9525" cap="flat">
            <a:solidFill>
              <a:srgbClr val="6B6A6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957036" y="5229915"/>
            <a:ext cx="0" cy="616025"/>
          </a:xfrm>
          <a:prstGeom prst="line">
            <a:avLst/>
          </a:prstGeom>
          <a:ln w="9525" cap="flat">
            <a:solidFill>
              <a:srgbClr val="6B6A6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798069" y="524686"/>
            <a:ext cx="2627908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23"/>
              </a:lnSpc>
            </a:pPr>
            <a:r>
              <a:rPr lang="en-US" sz="1874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Capstone</a:t>
            </a:r>
            <a:r>
              <a:rPr lang="ko-KR" altLang="en-US" sz="1874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 </a:t>
            </a:r>
            <a:r>
              <a:rPr lang="en-US" altLang="ko-KR" sz="1874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Design 2</a:t>
            </a:r>
            <a:endParaRPr lang="en-US" sz="1874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Telegraf"/>
              <a:sym typeface="Telegraf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79450" y="2558817"/>
            <a:ext cx="8769350" cy="7605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520"/>
              </a:lnSpc>
            </a:pPr>
            <a:r>
              <a:rPr lang="en-US" sz="4400" b="1" spc="-416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PDF</a:t>
            </a:r>
            <a:r>
              <a:rPr lang="ko-KR" altLang="en-US" sz="4400" b="1" spc="-416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 문서</a:t>
            </a:r>
            <a:r>
              <a:rPr lang="en-US" altLang="ko-KR" sz="4400" b="1" spc="-416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 </a:t>
            </a:r>
            <a:r>
              <a:rPr lang="ko-KR" altLang="en-US" sz="4400" b="1" spc="-416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파싱 기반 </a:t>
            </a:r>
            <a:r>
              <a:rPr lang="en-US" altLang="ko-KR" sz="4400" b="1" spc="-416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RAG Pipeline </a:t>
            </a:r>
            <a:r>
              <a:rPr lang="ko-KR" altLang="en-US" sz="4400" b="1" spc="-416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개발</a:t>
            </a:r>
            <a:endParaRPr lang="en-US" sz="4400" b="1" spc="-416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91815" y="4565284"/>
            <a:ext cx="7052902" cy="2693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40"/>
              </a:lnSpc>
            </a:pPr>
            <a:r>
              <a:rPr lang="en-US" sz="1861" b="1" spc="-134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Medium"/>
                <a:sym typeface="Source Han Sans KR Medium"/>
              </a:rPr>
              <a:t>TEAM</a:t>
            </a:r>
            <a:r>
              <a:rPr lang="ko-KR" altLang="en-US" sz="1861" b="1" spc="-134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Medium"/>
                <a:sym typeface="Source Han Sans KR Medium"/>
              </a:rPr>
              <a:t> </a:t>
            </a:r>
            <a:r>
              <a:rPr lang="en-US" sz="1861" b="1" spc="-134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Medium"/>
                <a:sym typeface="Source Han Sans KR Medium"/>
              </a:rPr>
              <a:t>LLG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478334" y="5398731"/>
            <a:ext cx="1261010" cy="2242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892"/>
              </a:lnSpc>
            </a:pPr>
            <a:r>
              <a:rPr lang="en-US" sz="1351" b="1" spc="169" dirty="0">
                <a:solidFill>
                  <a:srgbClr val="00000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2025.09.10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11058" y="5410434"/>
            <a:ext cx="2555781" cy="2134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836"/>
              </a:lnSpc>
            </a:pPr>
            <a:r>
              <a:rPr lang="ko-KR" altLang="en-US" sz="1311" b="1" spc="-22" dirty="0">
                <a:solidFill>
                  <a:srgbClr val="00000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이현정</a:t>
            </a:r>
            <a:r>
              <a:rPr lang="en-US" altLang="ko-KR" sz="1311" b="1" spc="-22" dirty="0">
                <a:solidFill>
                  <a:srgbClr val="00000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, </a:t>
            </a:r>
            <a:r>
              <a:rPr lang="ko-KR" altLang="en-US" sz="1311" b="1" spc="-22" dirty="0">
                <a:solidFill>
                  <a:srgbClr val="00000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이병호</a:t>
            </a:r>
            <a:r>
              <a:rPr lang="en-US" altLang="ko-KR" sz="1311" b="1" spc="-22" dirty="0">
                <a:solidFill>
                  <a:srgbClr val="00000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, </a:t>
            </a:r>
            <a:r>
              <a:rPr lang="ko-KR" altLang="en-US" sz="1311" b="1" spc="-22" dirty="0">
                <a:solidFill>
                  <a:srgbClr val="00000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고동혁</a:t>
            </a:r>
            <a:endParaRPr lang="en-US" sz="1311" b="1" spc="-22" dirty="0">
              <a:solidFill>
                <a:srgbClr val="000001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pic>
        <p:nvPicPr>
          <p:cNvPr id="2052" name="Picture 4" descr="RAG 하지 마세요...모든 정보를 프롬프트에 입력하세요&quot; &lt; 산업일반 &lt; 산업 &lt; 기사본문 - AI타임스">
            <a:extLst>
              <a:ext uri="{FF2B5EF4-FFF2-40B4-BE49-F238E27FC236}">
                <a16:creationId xmlns:a16="http://schemas.microsoft.com/office/drawing/2014/main" id="{664A0995-440B-E3A3-AD6A-DAA5C682E9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600" b="22611"/>
          <a:stretch>
            <a:fillRect/>
          </a:stretch>
        </p:blipFill>
        <p:spPr bwMode="auto">
          <a:xfrm rot="5400000">
            <a:off x="7756551" y="2301851"/>
            <a:ext cx="6854655" cy="225095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14E096B-1E3C-10FF-9B60-A557FE350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1</a:t>
            </a:fld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7C6E0-DCF5-340F-78FB-7A63B88D2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987264A-2EAD-E06C-954D-854238F3E00C}"/>
              </a:ext>
            </a:extLst>
          </p:cNvPr>
          <p:cNvSpPr/>
          <p:nvPr/>
        </p:nvSpPr>
        <p:spPr>
          <a:xfrm>
            <a:off x="0" y="6989"/>
            <a:ext cx="12192000" cy="2900732"/>
          </a:xfrm>
          <a:custGeom>
            <a:avLst/>
            <a:gdLst/>
            <a:ahLst/>
            <a:cxnLst/>
            <a:rect l="l" t="t" r="r" b="b"/>
            <a:pathLst>
              <a:path w="18288000" h="4351098">
                <a:moveTo>
                  <a:pt x="0" y="0"/>
                </a:moveTo>
                <a:lnTo>
                  <a:pt x="18288000" y="0"/>
                </a:lnTo>
                <a:lnTo>
                  <a:pt x="18288000" y="4351098"/>
                </a:lnTo>
                <a:lnTo>
                  <a:pt x="0" y="43510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015" b="-90015"/>
            </a:stretch>
          </a:blipFill>
          <a:ln cap="sq">
            <a:noFill/>
            <a:prstDash val="solid"/>
            <a:miter/>
          </a:ln>
        </p:spPr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7B4CD898-27BB-142F-9835-E17A39EC7165}"/>
              </a:ext>
            </a:extLst>
          </p:cNvPr>
          <p:cNvSpPr/>
          <p:nvPr/>
        </p:nvSpPr>
        <p:spPr>
          <a:xfrm>
            <a:off x="6887109" y="4184650"/>
            <a:ext cx="0" cy="506276"/>
          </a:xfrm>
          <a:prstGeom prst="line">
            <a:avLst/>
          </a:prstGeom>
          <a:ln w="9525" cap="flat">
            <a:solidFill>
              <a:srgbClr val="DFDF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A401B54F-1076-E15F-59FD-1F50071177ED}"/>
              </a:ext>
            </a:extLst>
          </p:cNvPr>
          <p:cNvSpPr txBox="1"/>
          <p:nvPr/>
        </p:nvSpPr>
        <p:spPr>
          <a:xfrm>
            <a:off x="789144" y="4023669"/>
            <a:ext cx="3224057" cy="7359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450"/>
              </a:lnSpc>
            </a:pPr>
            <a:r>
              <a:rPr lang="ko-KR" altLang="en-US" sz="3600" b="1" spc="-411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향후 발전 방향</a:t>
            </a:r>
            <a:endParaRPr lang="en-US" sz="3600" b="1" spc="-411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1F44DFC6-9DE2-EC27-E47D-011CB940DAA1}"/>
              </a:ext>
            </a:extLst>
          </p:cNvPr>
          <p:cNvSpPr txBox="1"/>
          <p:nvPr/>
        </p:nvSpPr>
        <p:spPr>
          <a:xfrm>
            <a:off x="866045" y="3401202"/>
            <a:ext cx="845003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23"/>
              </a:lnSpc>
              <a:spcBef>
                <a:spcPct val="0"/>
              </a:spcBef>
            </a:pPr>
            <a:r>
              <a:rPr lang="en-US" sz="1874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Part 3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5BCBCF2F-ECCF-2153-167A-27B430FD4496}"/>
              </a:ext>
            </a:extLst>
          </p:cNvPr>
          <p:cNvSpPr txBox="1"/>
          <p:nvPr/>
        </p:nvSpPr>
        <p:spPr>
          <a:xfrm>
            <a:off x="7162800" y="4140200"/>
            <a:ext cx="583285" cy="235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71"/>
              </a:lnSpc>
              <a:spcBef>
                <a:spcPct val="0"/>
              </a:spcBef>
            </a:pPr>
            <a:r>
              <a:rPr lang="en-US" sz="140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3-2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FC18F7A7-5F9E-FD56-C040-606ACF1774E8}"/>
              </a:ext>
            </a:extLst>
          </p:cNvPr>
          <p:cNvSpPr txBox="1"/>
          <p:nvPr/>
        </p:nvSpPr>
        <p:spPr>
          <a:xfrm>
            <a:off x="5232400" y="4140200"/>
            <a:ext cx="583285" cy="235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71"/>
              </a:lnSpc>
              <a:spcBef>
                <a:spcPct val="0"/>
              </a:spcBef>
            </a:pPr>
            <a:r>
              <a:rPr lang="en-US" sz="140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3-1</a:t>
            </a:r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648ED3BF-9F42-453E-9D48-228F2A200FD3}"/>
              </a:ext>
            </a:extLst>
          </p:cNvPr>
          <p:cNvSpPr/>
          <p:nvPr/>
        </p:nvSpPr>
        <p:spPr>
          <a:xfrm>
            <a:off x="8525866" y="4184650"/>
            <a:ext cx="0" cy="506276"/>
          </a:xfrm>
          <a:prstGeom prst="line">
            <a:avLst/>
          </a:prstGeom>
          <a:ln w="9525" cap="flat">
            <a:solidFill>
              <a:srgbClr val="DFDF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EB126E33-48A3-8C34-753A-230855078859}"/>
              </a:ext>
            </a:extLst>
          </p:cNvPr>
          <p:cNvSpPr txBox="1"/>
          <p:nvPr/>
        </p:nvSpPr>
        <p:spPr>
          <a:xfrm>
            <a:off x="8801558" y="4140200"/>
            <a:ext cx="583285" cy="235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71"/>
              </a:lnSpc>
              <a:spcBef>
                <a:spcPct val="0"/>
              </a:spcBef>
            </a:pPr>
            <a:r>
              <a:rPr lang="en-US" altLang="ko-KR" sz="140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3-3</a:t>
            </a:r>
            <a:endParaRPr lang="en-US" sz="1407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Telegraf"/>
              <a:sym typeface="Telegraf"/>
            </a:endParaRPr>
          </a:p>
        </p:txBody>
      </p:sp>
      <p:sp>
        <p:nvSpPr>
          <p:cNvPr id="16" name="TextBox 3">
            <a:extLst>
              <a:ext uri="{FF2B5EF4-FFF2-40B4-BE49-F238E27FC236}">
                <a16:creationId xmlns:a16="http://schemas.microsoft.com/office/drawing/2014/main" id="{695EDF61-98B9-1319-65A1-9D74B8F36462}"/>
              </a:ext>
            </a:extLst>
          </p:cNvPr>
          <p:cNvSpPr txBox="1"/>
          <p:nvPr/>
        </p:nvSpPr>
        <p:spPr>
          <a:xfrm>
            <a:off x="7156450" y="4447385"/>
            <a:ext cx="1278041" cy="21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38"/>
              </a:lnSpc>
              <a:spcBef>
                <a:spcPct val="0"/>
              </a:spcBef>
            </a:pPr>
            <a:r>
              <a:rPr lang="en-US" altLang="ko-KR" sz="1313" b="1" spc="-4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Retrieval</a:t>
            </a:r>
            <a:endParaRPr lang="en-US" sz="1313" b="1" spc="-47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17" name="TextBox 4">
            <a:extLst>
              <a:ext uri="{FF2B5EF4-FFF2-40B4-BE49-F238E27FC236}">
                <a16:creationId xmlns:a16="http://schemas.microsoft.com/office/drawing/2014/main" id="{2ECB3988-ACAE-9069-FC0B-1DD24E31EC57}"/>
              </a:ext>
            </a:extLst>
          </p:cNvPr>
          <p:cNvSpPr txBox="1"/>
          <p:nvPr/>
        </p:nvSpPr>
        <p:spPr>
          <a:xfrm>
            <a:off x="5226050" y="4447385"/>
            <a:ext cx="1468163" cy="2135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838"/>
              </a:lnSpc>
              <a:spcBef>
                <a:spcPct val="0"/>
              </a:spcBef>
            </a:pPr>
            <a:r>
              <a:rPr lang="en-US" sz="1313" b="1" spc="-4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Document Parsing</a:t>
            </a: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A24A8786-0943-7E1D-0467-ED74FA8E3183}"/>
              </a:ext>
            </a:extLst>
          </p:cNvPr>
          <p:cNvSpPr txBox="1"/>
          <p:nvPr/>
        </p:nvSpPr>
        <p:spPr>
          <a:xfrm>
            <a:off x="8801558" y="4447911"/>
            <a:ext cx="1579458" cy="24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en-US" altLang="ko-KR" sz="1333" b="1" spc="-53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MLOps</a:t>
            </a:r>
            <a:endParaRPr lang="en-US" altLang="ko-KR" sz="1333" b="1" spc="-53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6BCAC14E-623F-4F22-F0B7-7684E44A0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391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584473-1FAB-A959-93A5-B8C1A9B3D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>
            <a:extLst>
              <a:ext uri="{FF2B5EF4-FFF2-40B4-BE49-F238E27FC236}">
                <a16:creationId xmlns:a16="http://schemas.microsoft.com/office/drawing/2014/main" id="{6F0B41F7-A4BD-153D-5369-1CF2099AEBB6}"/>
              </a:ext>
            </a:extLst>
          </p:cNvPr>
          <p:cNvSpPr/>
          <p:nvPr/>
        </p:nvSpPr>
        <p:spPr>
          <a:xfrm flipV="1">
            <a:off x="3019926" y="716184"/>
            <a:ext cx="8560734" cy="43761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BB8BF8AE-2264-3ED3-756E-9D25B0AA3308}"/>
              </a:ext>
            </a:extLst>
          </p:cNvPr>
          <p:cNvSpPr txBox="1"/>
          <p:nvPr/>
        </p:nvSpPr>
        <p:spPr>
          <a:xfrm>
            <a:off x="798069" y="530418"/>
            <a:ext cx="2490899" cy="344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6"/>
              </a:lnSpc>
            </a:pPr>
            <a:r>
              <a:rPr lang="en-US" altLang="ko-KR" sz="2133" b="1" spc="-131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Document Parsing</a:t>
            </a:r>
            <a:endParaRPr lang="en-US" sz="2133" b="1" spc="-131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DBCCBA7-E84B-4626-750D-C49B372A6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A38E484-822F-77AD-1543-D51903523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9200" y="1525893"/>
            <a:ext cx="3951235" cy="201806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53AF502-98A0-4402-83F9-B95985371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694" y="1351716"/>
            <a:ext cx="3181135" cy="23664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17FBAD-3D9D-2FBD-9FF9-85CBEAB03382}"/>
              </a:ext>
            </a:extLst>
          </p:cNvPr>
          <p:cNvSpPr txBox="1"/>
          <p:nvPr/>
        </p:nvSpPr>
        <p:spPr>
          <a:xfrm>
            <a:off x="798069" y="945711"/>
            <a:ext cx="75764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b="1" dirty="0"/>
              <a:t>Table</a:t>
            </a:r>
            <a:endParaRPr lang="ko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E9A18C-9E94-E6B9-2FFF-52888C333F9D}"/>
              </a:ext>
            </a:extLst>
          </p:cNvPr>
          <p:cNvSpPr txBox="1"/>
          <p:nvPr/>
        </p:nvSpPr>
        <p:spPr>
          <a:xfrm>
            <a:off x="820215" y="3718133"/>
            <a:ext cx="86594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b="1" dirty="0"/>
              <a:t>Image</a:t>
            </a:r>
            <a:endParaRPr lang="ko-KR" altLang="en-US" b="1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35247B6-9C89-611E-B97C-4946676D1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069" y="4124138"/>
            <a:ext cx="3425254" cy="25689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6328875-DADC-E5B3-5349-852CEBA0BB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5694" y="4124138"/>
            <a:ext cx="3638999" cy="243317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649BA3B-BFD9-36CF-76F6-57234CDA63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068" y="1351716"/>
            <a:ext cx="3349210" cy="22689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356F91-412E-1671-95BD-713644C9A5A4}"/>
              </a:ext>
            </a:extLst>
          </p:cNvPr>
          <p:cNvSpPr txBox="1"/>
          <p:nvPr/>
        </p:nvSpPr>
        <p:spPr>
          <a:xfrm>
            <a:off x="8177628" y="3754806"/>
            <a:ext cx="231345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b="1" dirty="0"/>
              <a:t>Semantic</a:t>
            </a:r>
            <a:r>
              <a:rPr lang="ko-KR" altLang="en-US" b="1" dirty="0"/>
              <a:t> </a:t>
            </a:r>
            <a:r>
              <a:rPr lang="en-US" altLang="ko-KR" b="1" dirty="0"/>
              <a:t>Chunking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4984E4-FDD6-629B-BFC4-E061DA0113F8}"/>
              </a:ext>
            </a:extLst>
          </p:cNvPr>
          <p:cNvSpPr txBox="1"/>
          <p:nvPr/>
        </p:nvSpPr>
        <p:spPr>
          <a:xfrm>
            <a:off x="8177628" y="4202046"/>
            <a:ext cx="3285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/>
              <a:t>하나의</a:t>
            </a:r>
            <a:r>
              <a:rPr lang="en-US" altLang="ko-KR" sz="1200" dirty="0"/>
              <a:t> Chunk </a:t>
            </a:r>
            <a:r>
              <a:rPr lang="ko-KR" altLang="en-US" sz="1200" dirty="0"/>
              <a:t>안에 서로 관련된 정보 포함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232634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7EF406-AE20-5AF1-3030-EE611253A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>
            <a:extLst>
              <a:ext uri="{FF2B5EF4-FFF2-40B4-BE49-F238E27FC236}">
                <a16:creationId xmlns:a16="http://schemas.microsoft.com/office/drawing/2014/main" id="{63A0CF78-8F8E-7469-9A57-E6EF76DD7E84}"/>
              </a:ext>
            </a:extLst>
          </p:cNvPr>
          <p:cNvSpPr/>
          <p:nvPr/>
        </p:nvSpPr>
        <p:spPr>
          <a:xfrm flipV="1">
            <a:off x="3019926" y="716184"/>
            <a:ext cx="8560734" cy="43761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CC2E7903-0604-5DF8-CED5-49C8718B880D}"/>
              </a:ext>
            </a:extLst>
          </p:cNvPr>
          <p:cNvSpPr txBox="1"/>
          <p:nvPr/>
        </p:nvSpPr>
        <p:spPr>
          <a:xfrm>
            <a:off x="798069" y="530418"/>
            <a:ext cx="2490899" cy="344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6"/>
              </a:lnSpc>
            </a:pPr>
            <a:r>
              <a:rPr lang="en-US" altLang="ko-KR" sz="2133" b="1" spc="-131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Retrieval</a:t>
            </a:r>
            <a:endParaRPr lang="en-US" sz="2133" b="1" spc="-131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8937ED8-5B65-1105-0CD5-F342CF7B6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4B42A9-6DD8-E190-1005-608EDD638D25}"/>
              </a:ext>
            </a:extLst>
          </p:cNvPr>
          <p:cNvSpPr txBox="1"/>
          <p:nvPr/>
        </p:nvSpPr>
        <p:spPr>
          <a:xfrm>
            <a:off x="838200" y="5700678"/>
            <a:ext cx="173316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b="1" dirty="0"/>
              <a:t>모델 변경 실험</a:t>
            </a:r>
            <a:endParaRPr lang="en-US" altLang="ko-KR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D28C21-B26E-0AE2-74DD-1CC7667B7009}"/>
              </a:ext>
            </a:extLst>
          </p:cNvPr>
          <p:cNvSpPr txBox="1"/>
          <p:nvPr/>
        </p:nvSpPr>
        <p:spPr>
          <a:xfrm>
            <a:off x="798069" y="1579679"/>
            <a:ext cx="746480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FAISS</a:t>
            </a:r>
            <a:r>
              <a:rPr lang="ko-KR" altLang="en-US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sym typeface="Wingdings" panose="05000000000000000000" pitchFamily="2" charset="2"/>
              </a:rPr>
              <a:t>ChromaDB</a:t>
            </a:r>
            <a:br>
              <a:rPr lang="en-US" altLang="ko-KR" dirty="0">
                <a:sym typeface="Wingdings" panose="05000000000000000000" pitchFamily="2" charset="2"/>
              </a:rPr>
            </a:b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b="1" dirty="0">
                <a:sym typeface="Wingdings" panose="05000000000000000000" pitchFamily="2" charset="2"/>
              </a:rPr>
              <a:t>운영</a:t>
            </a:r>
            <a:r>
              <a:rPr lang="en-US" altLang="ko-KR" b="1" dirty="0">
                <a:sym typeface="Wingdings" panose="05000000000000000000" pitchFamily="2" charset="2"/>
              </a:rPr>
              <a:t>/</a:t>
            </a:r>
            <a:r>
              <a:rPr lang="ko-KR" altLang="en-US" b="1" dirty="0">
                <a:sym typeface="Wingdings" panose="05000000000000000000" pitchFamily="2" charset="2"/>
              </a:rPr>
              <a:t>배포 측면</a:t>
            </a:r>
            <a:br>
              <a:rPr lang="en-US" altLang="ko-KR" dirty="0">
                <a:sym typeface="Wingdings" panose="05000000000000000000" pitchFamily="2" charset="2"/>
              </a:rPr>
            </a:br>
            <a:r>
              <a:rPr lang="en-US" altLang="ko-KR" dirty="0">
                <a:sym typeface="Wingdings" panose="05000000000000000000" pitchFamily="2" charset="2"/>
              </a:rPr>
              <a:t>FAISS : </a:t>
            </a:r>
            <a:r>
              <a:rPr lang="ko-KR" altLang="en-US" dirty="0">
                <a:sym typeface="Wingdings" panose="05000000000000000000" pitchFamily="2" charset="2"/>
              </a:rPr>
              <a:t>라이브러리 형태로 </a:t>
            </a:r>
            <a:r>
              <a:rPr lang="en-US" altLang="ko-KR" dirty="0" err="1">
                <a:sym typeface="Wingdings" panose="05000000000000000000" pitchFamily="2" charset="2"/>
              </a:rPr>
              <a:t>FastAPI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서버에 </a:t>
            </a:r>
            <a:r>
              <a:rPr lang="en-US" altLang="ko-KR" dirty="0">
                <a:sym typeface="Wingdings" panose="05000000000000000000" pitchFamily="2" charset="2"/>
              </a:rPr>
              <a:t>wrapping </a:t>
            </a:r>
            <a:r>
              <a:rPr lang="ko-KR" altLang="en-US" dirty="0">
                <a:sym typeface="Wingdings" panose="05000000000000000000" pitchFamily="2" charset="2"/>
              </a:rPr>
              <a:t>필요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Chroma : </a:t>
            </a:r>
            <a:r>
              <a:rPr lang="ko-KR" altLang="en-US" dirty="0" err="1">
                <a:sym typeface="Wingdings" panose="05000000000000000000" pitchFamily="2" charset="2"/>
              </a:rPr>
              <a:t>쿠버네티스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pod </a:t>
            </a:r>
            <a:r>
              <a:rPr lang="ko-KR" altLang="en-US" dirty="0">
                <a:sym typeface="Wingdings" panose="05000000000000000000" pitchFamily="2" charset="2"/>
              </a:rPr>
              <a:t>단위로 바로 배포 가능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/>
          </a:p>
          <a:p>
            <a:r>
              <a:rPr lang="ko-KR" altLang="en-US" b="1" dirty="0"/>
              <a:t>메타데이터 사용</a:t>
            </a:r>
            <a:endParaRPr lang="en-US" altLang="ko-KR" b="1" dirty="0"/>
          </a:p>
          <a:p>
            <a:r>
              <a:rPr lang="en-US" altLang="ko-KR" dirty="0"/>
              <a:t>FAISS : only</a:t>
            </a:r>
            <a:r>
              <a:rPr lang="ko-KR" altLang="en-US" dirty="0"/>
              <a:t> 벡터만 저장</a:t>
            </a:r>
            <a:endParaRPr lang="en-US" altLang="ko-KR" dirty="0"/>
          </a:p>
          <a:p>
            <a:r>
              <a:rPr lang="en-US" altLang="ko-KR" dirty="0"/>
              <a:t>Chroma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벡터</a:t>
            </a:r>
            <a:r>
              <a:rPr lang="en-US" altLang="ko-KR" dirty="0"/>
              <a:t>, </a:t>
            </a:r>
            <a:r>
              <a:rPr lang="ko-KR" altLang="en-US" dirty="0"/>
              <a:t>문서 텍스트</a:t>
            </a:r>
            <a:r>
              <a:rPr lang="en-US" altLang="ko-KR" dirty="0"/>
              <a:t>, </a:t>
            </a:r>
            <a:r>
              <a:rPr lang="ko-KR" altLang="en-US" dirty="0"/>
              <a:t>메타데이터 저장 가능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추출된 </a:t>
            </a:r>
            <a:r>
              <a:rPr lang="en-US" altLang="ko-KR" dirty="0"/>
              <a:t>Table, Image </a:t>
            </a:r>
            <a:r>
              <a:rPr lang="ko-KR" altLang="en-US" dirty="0"/>
              <a:t>토큰 정보를 이용하여 이미지에 접근할 수 있도록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개발</a:t>
            </a:r>
            <a:r>
              <a:rPr lang="en-US" altLang="ko-KR" b="1" dirty="0"/>
              <a:t>/</a:t>
            </a:r>
            <a:r>
              <a:rPr lang="ko-KR" altLang="en-US" b="1" dirty="0"/>
              <a:t>유지보수</a:t>
            </a:r>
            <a:endParaRPr lang="en-US" altLang="ko-KR" b="1" dirty="0"/>
          </a:p>
          <a:p>
            <a:r>
              <a:rPr lang="en-US" altLang="ko-KR" dirty="0"/>
              <a:t>Chroma</a:t>
            </a:r>
            <a:r>
              <a:rPr lang="ko-KR" altLang="en-US" dirty="0"/>
              <a:t>는 </a:t>
            </a:r>
            <a:r>
              <a:rPr lang="en-US" altLang="ko-KR" dirty="0"/>
              <a:t>Grafana </a:t>
            </a:r>
            <a:r>
              <a:rPr lang="ko-KR" altLang="en-US" dirty="0"/>
              <a:t>같은 모니터링 툴로 </a:t>
            </a:r>
            <a:r>
              <a:rPr lang="ko-KR" altLang="en-US" dirty="0" err="1"/>
              <a:t>추척</a:t>
            </a:r>
            <a:r>
              <a:rPr lang="ko-KR" altLang="en-US" dirty="0"/>
              <a:t> 가능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75D76E-5446-BC1F-2530-6D239B5FD82A}"/>
              </a:ext>
            </a:extLst>
          </p:cNvPr>
          <p:cNvSpPr txBox="1"/>
          <p:nvPr/>
        </p:nvSpPr>
        <p:spPr>
          <a:xfrm>
            <a:off x="840945" y="1210347"/>
            <a:ext cx="120257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b="1" dirty="0"/>
              <a:t>VDB </a:t>
            </a:r>
            <a:r>
              <a:rPr lang="ko-KR" altLang="en-US" b="1" dirty="0"/>
              <a:t>변경</a:t>
            </a:r>
            <a:endParaRPr lang="en-US" altLang="ko-KR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FCEF5E-6962-9900-FD34-E2B036186BE1}"/>
              </a:ext>
            </a:extLst>
          </p:cNvPr>
          <p:cNvSpPr txBox="1"/>
          <p:nvPr/>
        </p:nvSpPr>
        <p:spPr>
          <a:xfrm>
            <a:off x="838200" y="6154201"/>
            <a:ext cx="6947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검색에 사용되는 모델을 변경해가며 속도</a:t>
            </a:r>
            <a:r>
              <a:rPr lang="en-US" altLang="ko-KR" dirty="0"/>
              <a:t>&amp;</a:t>
            </a:r>
            <a:r>
              <a:rPr lang="ko-KR" altLang="en-US" dirty="0"/>
              <a:t>정확도 비교 실험 진행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22979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552881-EBFE-7C2A-4A01-A4F8ED542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>
            <a:extLst>
              <a:ext uri="{FF2B5EF4-FFF2-40B4-BE49-F238E27FC236}">
                <a16:creationId xmlns:a16="http://schemas.microsoft.com/office/drawing/2014/main" id="{C975D611-6DD9-D4EB-FBE8-FCF927B6BEEA}"/>
              </a:ext>
            </a:extLst>
          </p:cNvPr>
          <p:cNvSpPr/>
          <p:nvPr/>
        </p:nvSpPr>
        <p:spPr>
          <a:xfrm flipV="1">
            <a:off x="3019926" y="716184"/>
            <a:ext cx="8560734" cy="43761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9DCD0A25-1B33-6B19-665F-F1CC8F94549D}"/>
              </a:ext>
            </a:extLst>
          </p:cNvPr>
          <p:cNvSpPr txBox="1"/>
          <p:nvPr/>
        </p:nvSpPr>
        <p:spPr>
          <a:xfrm>
            <a:off x="798069" y="530418"/>
            <a:ext cx="2490899" cy="344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6"/>
              </a:lnSpc>
            </a:pPr>
            <a:r>
              <a:rPr lang="en-US" altLang="ko-KR" sz="2133" b="1" spc="-131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MLOps</a:t>
            </a:r>
            <a:endParaRPr lang="en-US" sz="2133" b="1" spc="-131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83CAD90-13D8-11B0-8438-6F6DAC899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8DB67-2D59-1FE5-D6BD-4C9C2D519AF1}"/>
              </a:ext>
            </a:extLst>
          </p:cNvPr>
          <p:cNvSpPr txBox="1"/>
          <p:nvPr/>
        </p:nvSpPr>
        <p:spPr>
          <a:xfrm>
            <a:off x="798069" y="1295400"/>
            <a:ext cx="173156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b="1" dirty="0"/>
              <a:t>응답 생성 </a:t>
            </a:r>
            <a:r>
              <a:rPr lang="en-US" altLang="ko-KR" b="1" dirty="0"/>
              <a:t>LLM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4632A3-D673-2889-E1AC-1E7E4198F5E9}"/>
              </a:ext>
            </a:extLst>
          </p:cNvPr>
          <p:cNvSpPr txBox="1"/>
          <p:nvPr/>
        </p:nvSpPr>
        <p:spPr>
          <a:xfrm>
            <a:off x="798069" y="18251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OpenAI API </a:t>
            </a:r>
            <a:r>
              <a:rPr lang="en-US" altLang="ko-KR" dirty="0">
                <a:sym typeface="Wingdings" panose="05000000000000000000" pitchFamily="2" charset="2"/>
              </a:rPr>
              <a:t> on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memory SLM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A375D6-D894-BCE8-E6E5-D776F1226C79}"/>
              </a:ext>
            </a:extLst>
          </p:cNvPr>
          <p:cNvSpPr txBox="1"/>
          <p:nvPr/>
        </p:nvSpPr>
        <p:spPr>
          <a:xfrm>
            <a:off x="798068" y="5377934"/>
            <a:ext cx="118974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b="1" dirty="0"/>
              <a:t>캐시 관리</a:t>
            </a:r>
            <a:endParaRPr lang="en-US" altLang="ko-KR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AAA165-AA27-4FBA-778F-AE62CFDD331F}"/>
              </a:ext>
            </a:extLst>
          </p:cNvPr>
          <p:cNvSpPr txBox="1"/>
          <p:nvPr/>
        </p:nvSpPr>
        <p:spPr>
          <a:xfrm>
            <a:off x="798068" y="5907643"/>
            <a:ext cx="101271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ko-KR" altLang="en-US" dirty="0">
                <a:sym typeface="Wingdings" panose="05000000000000000000" pitchFamily="2" charset="2"/>
              </a:rPr>
              <a:t>응답 속도 및 메모리 관리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7FBF3B-C0D9-00AA-DAAF-661A57E24088}"/>
              </a:ext>
            </a:extLst>
          </p:cNvPr>
          <p:cNvSpPr txBox="1"/>
          <p:nvPr/>
        </p:nvSpPr>
        <p:spPr>
          <a:xfrm>
            <a:off x="798069" y="2394252"/>
            <a:ext cx="227658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b="1" dirty="0"/>
              <a:t>토큰 단위 응답 출력</a:t>
            </a:r>
            <a:endParaRPr lang="en-US" altLang="ko-KR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14D496-D836-2FAE-617B-2BF0CC0C4878}"/>
              </a:ext>
            </a:extLst>
          </p:cNvPr>
          <p:cNvSpPr txBox="1"/>
          <p:nvPr/>
        </p:nvSpPr>
        <p:spPr>
          <a:xfrm>
            <a:off x="798068" y="2923961"/>
            <a:ext cx="95841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전제 출력 생성되면 </a:t>
            </a:r>
            <a:r>
              <a:rPr lang="en-US" altLang="ko-KR" dirty="0"/>
              <a:t>UI </a:t>
            </a:r>
            <a:r>
              <a:rPr lang="ko-KR" altLang="en-US" dirty="0"/>
              <a:t>업데이트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스트리밍 방식으로 생성되는 토큰 단위 순서대로 출력 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0199E5-0C71-612B-6215-D7552FEA8DAA}"/>
              </a:ext>
            </a:extLst>
          </p:cNvPr>
          <p:cNvSpPr txBox="1"/>
          <p:nvPr/>
        </p:nvSpPr>
        <p:spPr>
          <a:xfrm>
            <a:off x="798069" y="3453670"/>
            <a:ext cx="198689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b="1" dirty="0"/>
              <a:t>Chroma DB </a:t>
            </a:r>
            <a:r>
              <a:rPr lang="ko-KR" altLang="en-US" b="1" dirty="0"/>
              <a:t>사용</a:t>
            </a:r>
            <a:endParaRPr lang="en-US" altLang="ko-KR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E1307A-E45E-0C80-94C0-D5793D5F36CF}"/>
              </a:ext>
            </a:extLst>
          </p:cNvPr>
          <p:cNvSpPr txBox="1"/>
          <p:nvPr/>
        </p:nvSpPr>
        <p:spPr>
          <a:xfrm>
            <a:off x="798067" y="4017228"/>
            <a:ext cx="95841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dirty="0"/>
              <a:t>인덱스 파일 관리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dirty="0"/>
              <a:t>DB persistence</a:t>
            </a:r>
            <a:r>
              <a:rPr lang="ko-KR" altLang="en-US" dirty="0"/>
              <a:t>로 전환</a:t>
            </a:r>
            <a:endParaRPr lang="en-US" altLang="ko-KR" dirty="0"/>
          </a:p>
          <a:p>
            <a:r>
              <a:rPr lang="en-US" altLang="ko-KR" dirty="0"/>
              <a:t>(2) API </a:t>
            </a:r>
            <a:r>
              <a:rPr lang="ko-KR" altLang="en-US" dirty="0"/>
              <a:t>서버 </a:t>
            </a:r>
            <a:r>
              <a:rPr lang="en-US" altLang="ko-KR" dirty="0"/>
              <a:t>wrapping </a:t>
            </a:r>
            <a:r>
              <a:rPr lang="ko-KR" altLang="en-US" dirty="0"/>
              <a:t>제거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/>
              <a:t> </a:t>
            </a:r>
            <a:r>
              <a:rPr lang="en-US" altLang="ko-KR" dirty="0"/>
              <a:t>Chroma API </a:t>
            </a:r>
            <a:r>
              <a:rPr lang="ko-KR" altLang="en-US" dirty="0"/>
              <a:t>직접 활용</a:t>
            </a:r>
            <a:endParaRPr lang="en-US" altLang="ko-KR" dirty="0"/>
          </a:p>
          <a:p>
            <a:r>
              <a:rPr lang="en-US" altLang="ko-KR" dirty="0"/>
              <a:t>(3) metadata </a:t>
            </a:r>
            <a:r>
              <a:rPr lang="ko-KR" altLang="en-US" dirty="0"/>
              <a:t>관리</a:t>
            </a:r>
            <a:endParaRPr lang="en-US" altLang="ko-KR" dirty="0"/>
          </a:p>
          <a:p>
            <a:r>
              <a:rPr lang="en-US" altLang="ko-KR" dirty="0"/>
              <a:t>(4) </a:t>
            </a:r>
            <a:r>
              <a:rPr lang="ko-KR" altLang="en-US" dirty="0" err="1"/>
              <a:t>쿠버네티스</a:t>
            </a:r>
            <a:r>
              <a:rPr lang="ko-KR" altLang="en-US" dirty="0"/>
              <a:t> 배포</a:t>
            </a:r>
            <a:r>
              <a:rPr lang="en-US" altLang="ko-KR" dirty="0"/>
              <a:t>/</a:t>
            </a:r>
            <a:r>
              <a:rPr lang="ko-KR" altLang="en-US" dirty="0"/>
              <a:t>모니터링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dirty="0"/>
              <a:t>Grafana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2048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8069" y="5003800"/>
            <a:ext cx="2130081" cy="181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93"/>
              </a:lnSpc>
            </a:pPr>
            <a:r>
              <a:rPr lang="ko-KR" altLang="en-US" sz="1200" spc="3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이현정</a:t>
            </a:r>
            <a:endParaRPr lang="en-US" sz="1200" spc="37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Telegraf"/>
              <a:sym typeface="Telegraf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812121" y="5003800"/>
            <a:ext cx="2622615" cy="181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93"/>
              </a:lnSpc>
            </a:pPr>
            <a:r>
              <a:rPr lang="en-US" altLang="ko-KR" sz="1200" spc="3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leehj02@edu.hanbat.ac.kr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3098800" y="4521659"/>
            <a:ext cx="6221074" cy="24941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798069" y="4334693"/>
            <a:ext cx="249089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23"/>
              </a:lnSpc>
            </a:pPr>
            <a:r>
              <a:rPr lang="en-US" altLang="ko-KR" sz="1874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Capstone Design 2</a:t>
            </a:r>
            <a:endParaRPr lang="en-US" sz="1874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Telegraf"/>
              <a:sym typeface="Telegraf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94391" y="2572491"/>
            <a:ext cx="4609333" cy="833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50"/>
              </a:lnSpc>
            </a:pPr>
            <a:r>
              <a:rPr lang="en-US" sz="6143" b="1" spc="-411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감사합니다</a:t>
            </a:r>
            <a:endParaRPr lang="en-US" sz="6143" b="1" spc="-411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0225125" y="1674"/>
            <a:ext cx="1966875" cy="6854653"/>
          </a:xfrm>
          <a:custGeom>
            <a:avLst/>
            <a:gdLst/>
            <a:ahLst/>
            <a:cxnLst/>
            <a:rect l="l" t="t" r="r" b="b"/>
            <a:pathLst>
              <a:path w="2950312" h="10281980">
                <a:moveTo>
                  <a:pt x="0" y="0"/>
                </a:moveTo>
                <a:lnTo>
                  <a:pt x="2950312" y="0"/>
                </a:lnTo>
                <a:lnTo>
                  <a:pt x="2950312" y="10281980"/>
                </a:lnTo>
                <a:lnTo>
                  <a:pt x="0" y="10281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9095" r="-259095"/>
            </a:stretch>
          </a:blipFill>
          <a:ln cap="sq">
            <a:noFill/>
            <a:prstDash val="solid"/>
            <a:miter/>
          </a:ln>
        </p:spPr>
      </p:sp>
      <p:sp>
        <p:nvSpPr>
          <p:cNvPr id="8" name="TextBox 2">
            <a:extLst>
              <a:ext uri="{FF2B5EF4-FFF2-40B4-BE49-F238E27FC236}">
                <a16:creationId xmlns:a16="http://schemas.microsoft.com/office/drawing/2014/main" id="{AF8E9738-3F8F-10A0-D4CB-A564B1713B5C}"/>
              </a:ext>
            </a:extLst>
          </p:cNvPr>
          <p:cNvSpPr txBox="1"/>
          <p:nvPr/>
        </p:nvSpPr>
        <p:spPr>
          <a:xfrm>
            <a:off x="798069" y="5450346"/>
            <a:ext cx="2130081" cy="181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93"/>
              </a:lnSpc>
            </a:pPr>
            <a:r>
              <a:rPr lang="ko-KR" altLang="en-US" sz="1200" spc="3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이병호</a:t>
            </a:r>
            <a:endParaRPr lang="en-US" sz="1200" spc="37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Telegraf"/>
              <a:sym typeface="Telegraf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626E9EBC-6B70-4DC0-3343-D2B7CEEEFF90}"/>
              </a:ext>
            </a:extLst>
          </p:cNvPr>
          <p:cNvSpPr txBox="1"/>
          <p:nvPr/>
        </p:nvSpPr>
        <p:spPr>
          <a:xfrm>
            <a:off x="2812121" y="5450346"/>
            <a:ext cx="2622615" cy="181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93"/>
              </a:lnSpc>
            </a:pPr>
            <a:r>
              <a:rPr lang="en-US" altLang="ko-KR" sz="1200" spc="3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20201779@edu.hanbat.ac.kr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7BBFA6C4-C8DB-BD00-D6CF-94FA5CA5D139}"/>
              </a:ext>
            </a:extLst>
          </p:cNvPr>
          <p:cNvSpPr txBox="1"/>
          <p:nvPr/>
        </p:nvSpPr>
        <p:spPr>
          <a:xfrm>
            <a:off x="798069" y="5896892"/>
            <a:ext cx="2130081" cy="181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93"/>
              </a:lnSpc>
            </a:pPr>
            <a:r>
              <a:rPr lang="ko-KR" altLang="en-US" sz="1200" spc="3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고동혁</a:t>
            </a:r>
            <a:endParaRPr lang="en-US" sz="1200" spc="37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Telegraf"/>
              <a:sym typeface="Telegraf"/>
            </a:endParaRP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A4FAE1C9-ED62-7A73-FFE8-1DF937911307}"/>
              </a:ext>
            </a:extLst>
          </p:cNvPr>
          <p:cNvSpPr txBox="1"/>
          <p:nvPr/>
        </p:nvSpPr>
        <p:spPr>
          <a:xfrm>
            <a:off x="2812121" y="5896892"/>
            <a:ext cx="2622615" cy="181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93"/>
              </a:lnSpc>
            </a:pPr>
            <a:r>
              <a:rPr lang="en-US" altLang="ko-KR" sz="1200" spc="3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kohdh@edu.hanbat.ac.kr</a:t>
            </a:r>
            <a:endParaRPr lang="en-US" sz="1200" spc="37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Telegraf"/>
              <a:sym typeface="Telegraf"/>
            </a:endParaRP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0E967488-6A8C-66D2-1C12-0B0498EFB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14</a:t>
            </a:fld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081143" y="1971030"/>
            <a:ext cx="0" cy="809957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2081143" y="3601908"/>
            <a:ext cx="0" cy="809957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71825" y="2276090"/>
            <a:ext cx="1473797" cy="2478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ko-KR" altLang="en-US" sz="1491" b="1" spc="-53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전체 시스템 구조</a:t>
            </a:r>
            <a:endParaRPr lang="en-US" sz="1491" b="1" spc="-53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695130" y="2278057"/>
            <a:ext cx="1967304" cy="247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ko-KR" altLang="en-US" sz="1491" b="1" spc="-53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목표 및 개요</a:t>
            </a:r>
            <a:endParaRPr lang="en-US" sz="1491" b="1" spc="-53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95000" y="2272253"/>
            <a:ext cx="953157" cy="234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ko-KR" altLang="en-US" sz="1067" b="1" spc="-53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프로젝트 개요</a:t>
            </a:r>
            <a:endParaRPr lang="en-US" sz="1067" b="1" spc="-53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95001" y="3872141"/>
            <a:ext cx="1135399" cy="234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ko-KR" altLang="en-US" sz="1067" b="1" spc="-53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발전 및 개선 사항</a:t>
            </a:r>
            <a:endParaRPr lang="en-US" sz="1067" b="1" spc="-53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9" name="TextBox 9"/>
          <p:cNvSpPr txBox="1">
            <a:spLocks noChangeAspect="1"/>
          </p:cNvSpPr>
          <p:nvPr/>
        </p:nvSpPr>
        <p:spPr>
          <a:xfrm>
            <a:off x="4971826" y="1903034"/>
            <a:ext cx="662483" cy="26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8"/>
              </a:lnSpc>
              <a:spcBef>
                <a:spcPct val="0"/>
              </a:spcBef>
            </a:pPr>
            <a:r>
              <a:rPr lang="en-US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1-2</a:t>
            </a:r>
          </a:p>
        </p:txBody>
      </p:sp>
      <p:sp>
        <p:nvSpPr>
          <p:cNvPr id="10" name="TextBox 10"/>
          <p:cNvSpPr txBox="1">
            <a:spLocks noChangeAspect="1"/>
          </p:cNvSpPr>
          <p:nvPr/>
        </p:nvSpPr>
        <p:spPr>
          <a:xfrm>
            <a:off x="2695131" y="1905000"/>
            <a:ext cx="662483" cy="26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8"/>
              </a:lnSpc>
              <a:spcBef>
                <a:spcPct val="0"/>
              </a:spcBef>
            </a:pPr>
            <a:r>
              <a:rPr lang="en-US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1-1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5001" y="1966854"/>
            <a:ext cx="720911" cy="26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8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Part 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95001" y="3542506"/>
            <a:ext cx="720911" cy="26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8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Part 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695130" y="3544351"/>
            <a:ext cx="949371" cy="26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8"/>
              </a:lnSpc>
              <a:spcBef>
                <a:spcPct val="0"/>
              </a:spcBef>
            </a:pPr>
            <a:r>
              <a:rPr lang="en-US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2-1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017095" y="3564116"/>
            <a:ext cx="661386" cy="26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8"/>
              </a:lnSpc>
              <a:spcBef>
                <a:spcPct val="0"/>
              </a:spcBef>
            </a:pPr>
            <a:r>
              <a:rPr lang="en-US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2-2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687994" y="3867029"/>
            <a:ext cx="1967304" cy="247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en-US" sz="1491" b="1" spc="-53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Document parsing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021527" y="3893516"/>
            <a:ext cx="1869772" cy="247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en-US" altLang="ko-KR" sz="1491" b="1" spc="-53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Information Retrieval</a:t>
            </a:r>
            <a:endParaRPr lang="en-US" sz="1491" b="1" spc="-53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798069" y="524686"/>
            <a:ext cx="2490899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23"/>
              </a:lnSpc>
            </a:pPr>
            <a:r>
              <a:rPr lang="en-US" sz="1874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Content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133015" y="3564929"/>
            <a:ext cx="649948" cy="26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8"/>
              </a:lnSpc>
              <a:spcBef>
                <a:spcPct val="0"/>
              </a:spcBef>
            </a:pPr>
            <a:r>
              <a:rPr lang="en-US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2-3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38456" y="1018126"/>
            <a:ext cx="4609333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6"/>
              </a:lnSpc>
            </a:pPr>
            <a:r>
              <a:rPr lang="en-US" sz="3748" b="1" spc="-25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목차</a:t>
            </a:r>
          </a:p>
        </p:txBody>
      </p:sp>
      <p:sp>
        <p:nvSpPr>
          <p:cNvPr id="24" name="AutoShape 24"/>
          <p:cNvSpPr/>
          <p:nvPr/>
        </p:nvSpPr>
        <p:spPr>
          <a:xfrm>
            <a:off x="560539" y="3038607"/>
            <a:ext cx="9893709" cy="0"/>
          </a:xfrm>
          <a:prstGeom prst="line">
            <a:avLst/>
          </a:prstGeom>
          <a:ln w="9525" cap="rnd">
            <a:solidFill>
              <a:srgbClr val="DFDF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AutoShape 3">
            <a:extLst>
              <a:ext uri="{FF2B5EF4-FFF2-40B4-BE49-F238E27FC236}">
                <a16:creationId xmlns:a16="http://schemas.microsoft.com/office/drawing/2014/main" id="{9FA5318A-C153-DA34-E2C4-D30817B18B24}"/>
              </a:ext>
            </a:extLst>
          </p:cNvPr>
          <p:cNvSpPr/>
          <p:nvPr/>
        </p:nvSpPr>
        <p:spPr>
          <a:xfrm>
            <a:off x="2078415" y="5218356"/>
            <a:ext cx="0" cy="809957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7">
            <a:extLst>
              <a:ext uri="{FF2B5EF4-FFF2-40B4-BE49-F238E27FC236}">
                <a16:creationId xmlns:a16="http://schemas.microsoft.com/office/drawing/2014/main" id="{31F85AC0-1945-CF04-10DD-0C98D1D21CA5}"/>
              </a:ext>
            </a:extLst>
          </p:cNvPr>
          <p:cNvSpPr txBox="1"/>
          <p:nvPr/>
        </p:nvSpPr>
        <p:spPr>
          <a:xfrm>
            <a:off x="792273" y="5488589"/>
            <a:ext cx="953157" cy="234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ko-KR" altLang="en-US" sz="1067" b="1" spc="-53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향후 개선 방향</a:t>
            </a:r>
            <a:endParaRPr lang="en-US" sz="1067" b="1" spc="-53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27" name="TextBox 12">
            <a:extLst>
              <a:ext uri="{FF2B5EF4-FFF2-40B4-BE49-F238E27FC236}">
                <a16:creationId xmlns:a16="http://schemas.microsoft.com/office/drawing/2014/main" id="{EF519E13-955D-0E86-3535-6F8658F71332}"/>
              </a:ext>
            </a:extLst>
          </p:cNvPr>
          <p:cNvSpPr txBox="1"/>
          <p:nvPr/>
        </p:nvSpPr>
        <p:spPr>
          <a:xfrm>
            <a:off x="792273" y="5158954"/>
            <a:ext cx="720911" cy="26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8"/>
              </a:lnSpc>
              <a:spcBef>
                <a:spcPct val="0"/>
              </a:spcBef>
            </a:pPr>
            <a:r>
              <a:rPr lang="en-US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Part 3</a:t>
            </a:r>
          </a:p>
        </p:txBody>
      </p:sp>
      <p:sp>
        <p:nvSpPr>
          <p:cNvPr id="28" name="TextBox 13">
            <a:extLst>
              <a:ext uri="{FF2B5EF4-FFF2-40B4-BE49-F238E27FC236}">
                <a16:creationId xmlns:a16="http://schemas.microsoft.com/office/drawing/2014/main" id="{9EF41482-1E73-06B0-F08D-A461A8E8CD0B}"/>
              </a:ext>
            </a:extLst>
          </p:cNvPr>
          <p:cNvSpPr txBox="1"/>
          <p:nvPr/>
        </p:nvSpPr>
        <p:spPr>
          <a:xfrm>
            <a:off x="2695130" y="5152326"/>
            <a:ext cx="949371" cy="26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8"/>
              </a:lnSpc>
              <a:spcBef>
                <a:spcPct val="0"/>
              </a:spcBef>
            </a:pPr>
            <a:r>
              <a:rPr lang="en-US" altLang="ko-KR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3</a:t>
            </a:r>
            <a:r>
              <a:rPr lang="en-US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-1</a:t>
            </a:r>
          </a:p>
        </p:txBody>
      </p:sp>
      <p:sp>
        <p:nvSpPr>
          <p:cNvPr id="29" name="TextBox 15">
            <a:extLst>
              <a:ext uri="{FF2B5EF4-FFF2-40B4-BE49-F238E27FC236}">
                <a16:creationId xmlns:a16="http://schemas.microsoft.com/office/drawing/2014/main" id="{93B9792C-BA1A-826D-3047-D25033479E55}"/>
              </a:ext>
            </a:extLst>
          </p:cNvPr>
          <p:cNvSpPr txBox="1"/>
          <p:nvPr/>
        </p:nvSpPr>
        <p:spPr>
          <a:xfrm>
            <a:off x="5021528" y="5152326"/>
            <a:ext cx="661386" cy="26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8"/>
              </a:lnSpc>
              <a:spcBef>
                <a:spcPct val="0"/>
              </a:spcBef>
            </a:pPr>
            <a:r>
              <a:rPr lang="en-US" altLang="ko-KR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3</a:t>
            </a:r>
            <a:r>
              <a:rPr lang="en-US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-2</a:t>
            </a:r>
          </a:p>
        </p:txBody>
      </p:sp>
      <p:sp>
        <p:nvSpPr>
          <p:cNvPr id="30" name="TextBox 17">
            <a:extLst>
              <a:ext uri="{FF2B5EF4-FFF2-40B4-BE49-F238E27FC236}">
                <a16:creationId xmlns:a16="http://schemas.microsoft.com/office/drawing/2014/main" id="{6FBB73CC-7CFC-9A3D-6A61-04E47A25B3B3}"/>
              </a:ext>
            </a:extLst>
          </p:cNvPr>
          <p:cNvSpPr txBox="1"/>
          <p:nvPr/>
        </p:nvSpPr>
        <p:spPr>
          <a:xfrm>
            <a:off x="2695130" y="5491511"/>
            <a:ext cx="1967304" cy="247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en-US" altLang="ko-KR" sz="1491" b="1" spc="-53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Document parsing</a:t>
            </a:r>
          </a:p>
        </p:txBody>
      </p:sp>
      <p:sp>
        <p:nvSpPr>
          <p:cNvPr id="31" name="TextBox 18">
            <a:extLst>
              <a:ext uri="{FF2B5EF4-FFF2-40B4-BE49-F238E27FC236}">
                <a16:creationId xmlns:a16="http://schemas.microsoft.com/office/drawing/2014/main" id="{6E58B81F-8FF9-D131-5599-37F943113729}"/>
              </a:ext>
            </a:extLst>
          </p:cNvPr>
          <p:cNvSpPr txBox="1"/>
          <p:nvPr/>
        </p:nvSpPr>
        <p:spPr>
          <a:xfrm>
            <a:off x="5021527" y="5470908"/>
            <a:ext cx="1869772" cy="247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en-US" altLang="ko-KR" sz="1491" b="1" spc="-53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Information Retrieval</a:t>
            </a:r>
          </a:p>
        </p:txBody>
      </p:sp>
      <p:sp>
        <p:nvSpPr>
          <p:cNvPr id="32" name="TextBox 19">
            <a:extLst>
              <a:ext uri="{FF2B5EF4-FFF2-40B4-BE49-F238E27FC236}">
                <a16:creationId xmlns:a16="http://schemas.microsoft.com/office/drawing/2014/main" id="{C7DCFD09-AC8C-11C1-BC5A-BB40A6AFC982}"/>
              </a:ext>
            </a:extLst>
          </p:cNvPr>
          <p:cNvSpPr txBox="1"/>
          <p:nvPr/>
        </p:nvSpPr>
        <p:spPr>
          <a:xfrm>
            <a:off x="7121576" y="5491511"/>
            <a:ext cx="2479617" cy="2478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en-US" altLang="ko-KR" sz="1491" b="1" spc="-53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MLOps</a:t>
            </a:r>
            <a:endParaRPr lang="en-US" altLang="ko-KR" sz="1491" b="1" spc="-53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D7C9CA6D-E2B9-0E33-3D52-376B943FBEA4}"/>
              </a:ext>
            </a:extLst>
          </p:cNvPr>
          <p:cNvSpPr txBox="1"/>
          <p:nvPr/>
        </p:nvSpPr>
        <p:spPr>
          <a:xfrm>
            <a:off x="7121577" y="5158954"/>
            <a:ext cx="649948" cy="260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8"/>
              </a:lnSpc>
              <a:spcBef>
                <a:spcPct val="0"/>
              </a:spcBef>
            </a:pPr>
            <a:r>
              <a:rPr lang="en-US" altLang="ko-KR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3</a:t>
            </a:r>
            <a:r>
              <a:rPr lang="en-US" sz="1599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-3</a:t>
            </a:r>
          </a:p>
        </p:txBody>
      </p:sp>
      <p:sp>
        <p:nvSpPr>
          <p:cNvPr id="34" name="AutoShape 24">
            <a:extLst>
              <a:ext uri="{FF2B5EF4-FFF2-40B4-BE49-F238E27FC236}">
                <a16:creationId xmlns:a16="http://schemas.microsoft.com/office/drawing/2014/main" id="{4DA6054A-2680-A907-305F-299435819DB1}"/>
              </a:ext>
            </a:extLst>
          </p:cNvPr>
          <p:cNvSpPr/>
          <p:nvPr/>
        </p:nvSpPr>
        <p:spPr>
          <a:xfrm>
            <a:off x="557812" y="4655055"/>
            <a:ext cx="9893709" cy="0"/>
          </a:xfrm>
          <a:prstGeom prst="line">
            <a:avLst/>
          </a:prstGeom>
          <a:ln w="9525" cap="rnd">
            <a:solidFill>
              <a:srgbClr val="DFDF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017D1BDC-2CCD-FF7E-9572-F4EE97D71EBB}"/>
              </a:ext>
            </a:extLst>
          </p:cNvPr>
          <p:cNvSpPr txBox="1"/>
          <p:nvPr/>
        </p:nvSpPr>
        <p:spPr>
          <a:xfrm>
            <a:off x="7121576" y="3882942"/>
            <a:ext cx="1869772" cy="247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en-US" altLang="ko-KR" sz="1491" b="1" spc="-53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MLOps</a:t>
            </a:r>
            <a:endParaRPr lang="en-US" sz="1491" b="1" spc="-53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17427517-BE1B-2B79-585F-6D8DFF4F3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2</a:t>
            </a:fld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25400"/>
            <a:ext cx="12192000" cy="2900732"/>
          </a:xfrm>
          <a:custGeom>
            <a:avLst/>
            <a:gdLst/>
            <a:ahLst/>
            <a:cxnLst/>
            <a:rect l="l" t="t" r="r" b="b"/>
            <a:pathLst>
              <a:path w="18288000" h="4351098">
                <a:moveTo>
                  <a:pt x="0" y="0"/>
                </a:moveTo>
                <a:lnTo>
                  <a:pt x="18288000" y="0"/>
                </a:lnTo>
                <a:lnTo>
                  <a:pt x="18288000" y="4351098"/>
                </a:lnTo>
                <a:lnTo>
                  <a:pt x="0" y="43510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0030"/>
            </a:stretch>
          </a:blipFill>
          <a:ln cap="sq">
            <a:noFill/>
            <a:prstDash val="solid"/>
            <a:miter/>
          </a:ln>
        </p:spPr>
      </p:sp>
      <p:sp>
        <p:nvSpPr>
          <p:cNvPr id="3" name="Freeform 3"/>
          <p:cNvSpPr/>
          <p:nvPr/>
        </p:nvSpPr>
        <p:spPr>
          <a:xfrm>
            <a:off x="10686991" y="5845940"/>
            <a:ext cx="322559" cy="324921"/>
          </a:xfrm>
          <a:custGeom>
            <a:avLst/>
            <a:gdLst/>
            <a:ahLst/>
            <a:cxnLst/>
            <a:rect l="l" t="t" r="r" b="b"/>
            <a:pathLst>
              <a:path w="483838" h="487382">
                <a:moveTo>
                  <a:pt x="0" y="0"/>
                </a:moveTo>
                <a:lnTo>
                  <a:pt x="483838" y="0"/>
                </a:lnTo>
                <a:lnTo>
                  <a:pt x="483838" y="487383"/>
                </a:lnTo>
                <a:lnTo>
                  <a:pt x="0" y="4873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144585" y="5850804"/>
            <a:ext cx="828453" cy="282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361"/>
              </a:lnSpc>
            </a:pPr>
            <a:r>
              <a:rPr lang="en-US" sz="1687" b="1" spc="-29">
                <a:solidFill>
                  <a:srgbClr val="FFFFFF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Logo</a:t>
            </a:r>
          </a:p>
        </p:txBody>
      </p:sp>
      <p:sp>
        <p:nvSpPr>
          <p:cNvPr id="8" name="AutoShape 8"/>
          <p:cNvSpPr/>
          <p:nvPr/>
        </p:nvSpPr>
        <p:spPr>
          <a:xfrm>
            <a:off x="6520249" y="4235450"/>
            <a:ext cx="0" cy="506276"/>
          </a:xfrm>
          <a:prstGeom prst="line">
            <a:avLst/>
          </a:prstGeom>
          <a:ln w="9525" cap="flat">
            <a:solidFill>
              <a:srgbClr val="DFDF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8775257" y="4224476"/>
            <a:ext cx="0" cy="506276"/>
          </a:xfrm>
          <a:prstGeom prst="line">
            <a:avLst/>
          </a:prstGeom>
          <a:ln w="9525" cap="flat">
            <a:solidFill>
              <a:srgbClr val="DFDF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789143" y="4023669"/>
            <a:ext cx="3025991" cy="7605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450"/>
              </a:lnSpc>
            </a:pPr>
            <a:r>
              <a:rPr lang="ko-KR" altLang="en-US" sz="4400" b="1" spc="-411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프로젝트 개요</a:t>
            </a:r>
            <a:endParaRPr lang="en-US" sz="4400" b="1" spc="-411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66045" y="3401202"/>
            <a:ext cx="845003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23"/>
              </a:lnSpc>
              <a:spcBef>
                <a:spcPct val="0"/>
              </a:spcBef>
            </a:pPr>
            <a:r>
              <a:rPr lang="en-US" sz="1874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Part 1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C49218F-2E91-D0BA-8579-45200B852E98}"/>
              </a:ext>
            </a:extLst>
          </p:cNvPr>
          <p:cNvGrpSpPr/>
          <p:nvPr/>
        </p:nvGrpSpPr>
        <p:grpSpPr>
          <a:xfrm>
            <a:off x="7043137" y="4190997"/>
            <a:ext cx="1732120" cy="539755"/>
            <a:chOff x="7956928" y="6253335"/>
            <a:chExt cx="2598180" cy="809633"/>
          </a:xfrm>
        </p:grpSpPr>
        <p:sp>
          <p:nvSpPr>
            <p:cNvPr id="5" name="TextBox 5"/>
            <p:cNvSpPr txBox="1"/>
            <p:nvPr/>
          </p:nvSpPr>
          <p:spPr>
            <a:xfrm>
              <a:off x="7956928" y="6742688"/>
              <a:ext cx="2598180" cy="3202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838"/>
                </a:lnSpc>
                <a:spcBef>
                  <a:spcPct val="0"/>
                </a:spcBef>
              </a:pPr>
              <a:r>
                <a:rPr lang="en-US" sz="1313" b="1" spc="-47" dirty="0">
                  <a:solidFill>
                    <a:srgbClr val="000000"/>
                  </a:solidFill>
                  <a:latin typeface="NanumGothic" panose="020D0604000000000000" pitchFamily="34" charset="-127"/>
                  <a:ea typeface="NanumGothic" panose="020D0604000000000000" pitchFamily="34" charset="-127"/>
                  <a:cs typeface="Source Han Sans KR Bold"/>
                  <a:sym typeface="Source Han Sans KR Bold"/>
                </a:rPr>
                <a:t>Sequence Diagram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956928" y="6253335"/>
              <a:ext cx="874928" cy="3534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971"/>
                </a:lnSpc>
                <a:spcBef>
                  <a:spcPct val="0"/>
                </a:spcBef>
              </a:pPr>
              <a:r>
                <a:rPr lang="en-US" sz="1407">
                  <a:solidFill>
                    <a:srgbClr val="000000"/>
                  </a:solidFill>
                  <a:latin typeface="NanumGothic" panose="020D0604000000000000" pitchFamily="34" charset="-127"/>
                  <a:ea typeface="NanumGothic" panose="020D0604000000000000" pitchFamily="34" charset="-127"/>
                  <a:cs typeface="Telegraf"/>
                  <a:sym typeface="Telegraf"/>
                </a:rPr>
                <a:t>1-2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778AF33-5285-5E66-CC21-8CCB8080F38A}"/>
              </a:ext>
            </a:extLst>
          </p:cNvPr>
          <p:cNvGrpSpPr/>
          <p:nvPr/>
        </p:nvGrpSpPr>
        <p:grpSpPr>
          <a:xfrm>
            <a:off x="5181600" y="4190997"/>
            <a:ext cx="1732120" cy="539755"/>
            <a:chOff x="5916826" y="6253335"/>
            <a:chExt cx="2598180" cy="809633"/>
          </a:xfrm>
        </p:grpSpPr>
        <p:sp>
          <p:nvSpPr>
            <p:cNvPr id="6" name="TextBox 6"/>
            <p:cNvSpPr txBox="1"/>
            <p:nvPr/>
          </p:nvSpPr>
          <p:spPr>
            <a:xfrm>
              <a:off x="5916826" y="6742688"/>
              <a:ext cx="2598180" cy="3202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838"/>
                </a:lnSpc>
                <a:spcBef>
                  <a:spcPct val="0"/>
                </a:spcBef>
              </a:pPr>
              <a:r>
                <a:rPr lang="ko-KR" altLang="en-US" sz="1313" b="1" spc="-47" dirty="0">
                  <a:solidFill>
                    <a:srgbClr val="000000"/>
                  </a:solidFill>
                  <a:latin typeface="NanumGothic" panose="020D0604000000000000" pitchFamily="34" charset="-127"/>
                  <a:ea typeface="NanumGothic" panose="020D0604000000000000" pitchFamily="34" charset="-127"/>
                  <a:cs typeface="Source Han Sans KR Bold"/>
                  <a:sym typeface="Source Han Sans KR Bold"/>
                </a:rPr>
                <a:t>목표 및 개요</a:t>
              </a:r>
              <a:endParaRPr lang="en-US" sz="1313" b="1" spc="-4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5916826" y="6253335"/>
              <a:ext cx="874928" cy="3534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971"/>
                </a:lnSpc>
                <a:spcBef>
                  <a:spcPct val="0"/>
                </a:spcBef>
              </a:pPr>
              <a:r>
                <a:rPr lang="en-US" sz="1407">
                  <a:solidFill>
                    <a:srgbClr val="000000"/>
                  </a:solidFill>
                  <a:latin typeface="NanumGothic" panose="020D0604000000000000" pitchFamily="34" charset="-127"/>
                  <a:ea typeface="NanumGothic" panose="020D0604000000000000" pitchFamily="34" charset="-127"/>
                  <a:cs typeface="Telegraf"/>
                  <a:sym typeface="Telegraf"/>
                </a:rPr>
                <a:t>1-1</a:t>
              </a:r>
            </a:p>
          </p:txBody>
        </p:sp>
      </p:grpSp>
      <p:pic>
        <p:nvPicPr>
          <p:cNvPr id="1026" name="Picture 2" descr="RAG 101: 검색 증강 생성 파이프라인의 이해 - NVIDIA Technical Blog">
            <a:extLst>
              <a:ext uri="{FF2B5EF4-FFF2-40B4-BE49-F238E27FC236}">
                <a16:creationId xmlns:a16="http://schemas.microsoft.com/office/drawing/2014/main" id="{758EF586-670D-EE28-0047-A8CF67007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122024"/>
              </a:clrFrom>
              <a:clrTo>
                <a:srgbClr val="122024">
                  <a:alpha val="0"/>
                </a:srgbClr>
              </a:clrTo>
            </a:clrChange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32" y="-25400"/>
            <a:ext cx="12183815" cy="290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217603-3F46-65FA-6579-3B5305596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3</a:t>
            </a:fld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7"/>
          <p:cNvSpPr/>
          <p:nvPr/>
        </p:nvSpPr>
        <p:spPr>
          <a:xfrm flipV="1">
            <a:off x="3148228" y="716185"/>
            <a:ext cx="84324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798069" y="530418"/>
            <a:ext cx="2490899" cy="344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6"/>
              </a:lnSpc>
            </a:pPr>
            <a:r>
              <a:rPr lang="ko-KR" altLang="en-US" sz="2133" b="1" spc="-131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프로젝트 목표 및 개요</a:t>
            </a:r>
            <a:endParaRPr lang="en-US" sz="2133" b="1" spc="-131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98069" y="1461896"/>
            <a:ext cx="2369662" cy="2800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61"/>
              </a:lnSpc>
            </a:pPr>
            <a:r>
              <a:rPr lang="ko-KR" altLang="en-US" sz="1600" b="1" spc="-10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기존 </a:t>
            </a:r>
            <a:r>
              <a:rPr lang="en-US" altLang="ko-KR" sz="1600" b="1" spc="-10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LLM</a:t>
            </a:r>
            <a:r>
              <a:rPr lang="ko-KR" altLang="en-US" sz="1600" b="1" spc="-10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의 한계 개선</a:t>
            </a:r>
            <a:endParaRPr lang="en-US" sz="1600" b="1" spc="-107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E8C7D2-1766-2815-587D-6969E9E9A199}"/>
              </a:ext>
            </a:extLst>
          </p:cNvPr>
          <p:cNvGrpSpPr/>
          <p:nvPr/>
        </p:nvGrpSpPr>
        <p:grpSpPr>
          <a:xfrm>
            <a:off x="815920" y="1880181"/>
            <a:ext cx="4264081" cy="1447215"/>
            <a:chOff x="1223879" y="7280942"/>
            <a:chExt cx="6723362" cy="2246402"/>
          </a:xfrm>
        </p:grpSpPr>
        <p:sp>
          <p:nvSpPr>
            <p:cNvPr id="13" name="TextBox 3">
              <a:extLst>
                <a:ext uri="{FF2B5EF4-FFF2-40B4-BE49-F238E27FC236}">
                  <a16:creationId xmlns:a16="http://schemas.microsoft.com/office/drawing/2014/main" id="{2F2FAB6F-2834-4D46-CC65-CE77EC23B7D3}"/>
                </a:ext>
              </a:extLst>
            </p:cNvPr>
            <p:cNvSpPr txBox="1"/>
            <p:nvPr/>
          </p:nvSpPr>
          <p:spPr>
            <a:xfrm>
              <a:off x="1719967" y="7280942"/>
              <a:ext cx="6227274" cy="2751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501"/>
                </a:lnSpc>
                <a:spcBef>
                  <a:spcPct val="0"/>
                </a:spcBef>
              </a:pPr>
              <a:endParaRPr lang="en-US" sz="1072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endParaRPr>
            </a:p>
          </p:txBody>
        </p:sp>
        <p:sp>
          <p:nvSpPr>
            <p:cNvPr id="14" name="AutoShape 8">
              <a:extLst>
                <a:ext uri="{FF2B5EF4-FFF2-40B4-BE49-F238E27FC236}">
                  <a16:creationId xmlns:a16="http://schemas.microsoft.com/office/drawing/2014/main" id="{E5885647-8CF8-7ADC-1710-52ED63E1D169}"/>
                </a:ext>
              </a:extLst>
            </p:cNvPr>
            <p:cNvSpPr/>
            <p:nvPr/>
          </p:nvSpPr>
          <p:spPr>
            <a:xfrm flipH="1" flipV="1">
              <a:off x="1223879" y="7347894"/>
              <a:ext cx="22080" cy="2179450"/>
            </a:xfrm>
            <a:prstGeom prst="line">
              <a:avLst/>
            </a:prstGeom>
            <a:ln w="5715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5" name="TextBox 3">
            <a:extLst>
              <a:ext uri="{FF2B5EF4-FFF2-40B4-BE49-F238E27FC236}">
                <a16:creationId xmlns:a16="http://schemas.microsoft.com/office/drawing/2014/main" id="{813354B0-AF6E-B488-D600-FDA8F0492B12}"/>
              </a:ext>
            </a:extLst>
          </p:cNvPr>
          <p:cNvSpPr txBox="1"/>
          <p:nvPr/>
        </p:nvSpPr>
        <p:spPr>
          <a:xfrm>
            <a:off x="1046029" y="2128756"/>
            <a:ext cx="4473704" cy="8872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1333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LLM</a:t>
            </a:r>
            <a:r>
              <a:rPr lang="ko-KR" altLang="en-US" sz="1333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은 개인</a:t>
            </a:r>
            <a:r>
              <a:rPr lang="en-US" altLang="ko-KR" sz="1333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/</a:t>
            </a:r>
            <a:r>
              <a:rPr lang="ko-KR" altLang="en-US" sz="1333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기업 </a:t>
            </a:r>
            <a:r>
              <a:rPr lang="en-US" altLang="ko-KR" sz="1333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PDF </a:t>
            </a:r>
            <a:r>
              <a:rPr lang="ko-KR" altLang="en-US" sz="1333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문서 내용에 접근할 수 없음</a:t>
            </a:r>
            <a:br>
              <a:rPr lang="en-US" altLang="ko-KR" sz="1333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</a:br>
            <a:endParaRPr lang="en-US" altLang="ko-KR" sz="1333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sz="1333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정확한 문서 내용을 제공함으로써 답변의 정확도 문제를 개선함</a:t>
            </a:r>
            <a:endParaRPr lang="en-US" altLang="ko-KR" sz="1333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989CDB-0374-52A4-DD07-FE292ED9E59E}"/>
              </a:ext>
            </a:extLst>
          </p:cNvPr>
          <p:cNvSpPr txBox="1"/>
          <p:nvPr/>
        </p:nvSpPr>
        <p:spPr>
          <a:xfrm>
            <a:off x="798069" y="4038600"/>
            <a:ext cx="2885919" cy="2800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61"/>
              </a:lnSpc>
            </a:pPr>
            <a:r>
              <a:rPr lang="ko-KR" altLang="en-US" sz="1600" b="1" spc="-10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다양한 도메인 적용 가능성</a:t>
            </a:r>
            <a:endParaRPr lang="en-US" sz="1600" b="1" spc="-107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F4F896C5-B8E9-BDEE-B022-BD7A863500B6}"/>
              </a:ext>
            </a:extLst>
          </p:cNvPr>
          <p:cNvSpPr txBox="1"/>
          <p:nvPr/>
        </p:nvSpPr>
        <p:spPr>
          <a:xfrm>
            <a:off x="1052116" y="4730828"/>
            <a:ext cx="4473705" cy="8872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1333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PDF</a:t>
            </a:r>
            <a:r>
              <a:rPr lang="ko-KR" altLang="en-US" sz="1333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 문서 기반 정보 검색 및 질의응답 시스템</a:t>
            </a:r>
            <a:endParaRPr lang="en-US" altLang="ko-KR" sz="1333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endParaRPr lang="en-US" altLang="ko-KR" sz="1333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ko-KR" altLang="en-US" sz="1333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특정 도메인에 국한되지 않고 다양한 분야에 적용 가능</a:t>
            </a:r>
            <a:endParaRPr lang="en-US" sz="1333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</p:txBody>
      </p:sp>
      <p:sp>
        <p:nvSpPr>
          <p:cNvPr id="17" name="AutoShape 8">
            <a:extLst>
              <a:ext uri="{FF2B5EF4-FFF2-40B4-BE49-F238E27FC236}">
                <a16:creationId xmlns:a16="http://schemas.microsoft.com/office/drawing/2014/main" id="{BE7044FF-7530-0F13-20DA-B58BA9ADB55F}"/>
              </a:ext>
            </a:extLst>
          </p:cNvPr>
          <p:cNvSpPr/>
          <p:nvPr/>
        </p:nvSpPr>
        <p:spPr>
          <a:xfrm flipH="1" flipV="1">
            <a:off x="822870" y="4495800"/>
            <a:ext cx="14106" cy="1357478"/>
          </a:xfrm>
          <a:prstGeom prst="line">
            <a:avLst/>
          </a:prstGeom>
          <a:ln w="571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FC12D7C4-1521-02AE-D542-337DE2147B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009" y="1952693"/>
            <a:ext cx="2799762" cy="3524176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13985D7D-F70D-E84C-C723-F2509AFBC6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189" y="1938336"/>
            <a:ext cx="2885868" cy="3524175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B18F295-339B-EFC5-28C8-2857E37A7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4</a:t>
            </a:fld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90F7F6-1265-BE28-CB3F-47AA30A3E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7">
            <a:extLst>
              <a:ext uri="{FF2B5EF4-FFF2-40B4-BE49-F238E27FC236}">
                <a16:creationId xmlns:a16="http://schemas.microsoft.com/office/drawing/2014/main" id="{57568456-1BB1-A977-25F8-FF22EEDAED91}"/>
              </a:ext>
            </a:extLst>
          </p:cNvPr>
          <p:cNvSpPr/>
          <p:nvPr/>
        </p:nvSpPr>
        <p:spPr>
          <a:xfrm flipV="1">
            <a:off x="3148228" y="716185"/>
            <a:ext cx="84324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C180C965-AAC9-1DAE-437C-52534E906D9E}"/>
              </a:ext>
            </a:extLst>
          </p:cNvPr>
          <p:cNvSpPr txBox="1"/>
          <p:nvPr/>
        </p:nvSpPr>
        <p:spPr>
          <a:xfrm>
            <a:off x="798069" y="530418"/>
            <a:ext cx="2490899" cy="344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6"/>
              </a:lnSpc>
            </a:pPr>
            <a:r>
              <a:rPr lang="en-US" sz="2133" b="1" spc="-131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Sequence Diagram</a:t>
            </a:r>
          </a:p>
        </p:txBody>
      </p:sp>
      <p:pic>
        <p:nvPicPr>
          <p:cNvPr id="2" name="Picture 0">
            <a:extLst>
              <a:ext uri="{FF2B5EF4-FFF2-40B4-BE49-F238E27FC236}">
                <a16:creationId xmlns:a16="http://schemas.microsoft.com/office/drawing/2014/main" id="{4FD1CF42-BB19-560A-CAB2-9E63D1CCE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783" y="1060767"/>
            <a:ext cx="8432433" cy="575799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BAC596D-E8DE-A830-88B4-9DDBEF69D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0840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673"/>
            <a:ext cx="12192000" cy="2900732"/>
          </a:xfrm>
          <a:custGeom>
            <a:avLst/>
            <a:gdLst/>
            <a:ahLst/>
            <a:cxnLst/>
            <a:rect l="l" t="t" r="r" b="b"/>
            <a:pathLst>
              <a:path w="18288000" h="4351098">
                <a:moveTo>
                  <a:pt x="0" y="0"/>
                </a:moveTo>
                <a:lnTo>
                  <a:pt x="18288000" y="0"/>
                </a:lnTo>
                <a:lnTo>
                  <a:pt x="18288000" y="4351098"/>
                </a:lnTo>
                <a:lnTo>
                  <a:pt x="0" y="43510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0015" b="-90015"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3"/>
          <p:cNvSpPr txBox="1"/>
          <p:nvPr/>
        </p:nvSpPr>
        <p:spPr>
          <a:xfrm>
            <a:off x="7156450" y="4447385"/>
            <a:ext cx="1278041" cy="213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38"/>
              </a:lnSpc>
              <a:spcBef>
                <a:spcPct val="0"/>
              </a:spcBef>
            </a:pPr>
            <a:r>
              <a:rPr lang="en-US" altLang="ko-KR" sz="1313" b="1" spc="-4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Retrieval</a:t>
            </a:r>
            <a:endParaRPr lang="en-US" sz="1313" b="1" spc="-47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26050" y="4447385"/>
            <a:ext cx="1468163" cy="2135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838"/>
              </a:lnSpc>
              <a:spcBef>
                <a:spcPct val="0"/>
              </a:spcBef>
            </a:pPr>
            <a:r>
              <a:rPr lang="en-US" sz="1313" b="1" spc="-47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Document Parsing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954823" y="4447386"/>
            <a:ext cx="1579458" cy="24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88"/>
              </a:lnSpc>
              <a:spcBef>
                <a:spcPct val="0"/>
              </a:spcBef>
            </a:pPr>
            <a:r>
              <a:rPr lang="en-US" altLang="ko-KR" sz="1333" b="1" spc="-53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MLOps</a:t>
            </a:r>
            <a:endParaRPr lang="en-US" altLang="ko-KR" sz="1333" b="1" spc="-53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6887109" y="4184650"/>
            <a:ext cx="0" cy="506276"/>
          </a:xfrm>
          <a:prstGeom prst="line">
            <a:avLst/>
          </a:prstGeom>
          <a:ln w="9525" cap="flat">
            <a:solidFill>
              <a:srgbClr val="DFDF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8632451" y="4184650"/>
            <a:ext cx="0" cy="506276"/>
          </a:xfrm>
          <a:prstGeom prst="line">
            <a:avLst/>
          </a:prstGeom>
          <a:ln w="9525" cap="flat">
            <a:solidFill>
              <a:srgbClr val="DFDFD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789143" y="4023669"/>
            <a:ext cx="3556891" cy="7359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450"/>
              </a:lnSpc>
            </a:pPr>
            <a:r>
              <a:rPr lang="ko-KR" altLang="en-US" sz="3600" b="1" spc="-411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발전 및 개선 사항</a:t>
            </a:r>
            <a:endParaRPr lang="en-US" sz="3600" b="1" spc="-411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66045" y="3401202"/>
            <a:ext cx="845003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23"/>
              </a:lnSpc>
              <a:spcBef>
                <a:spcPct val="0"/>
              </a:spcBef>
            </a:pPr>
            <a:r>
              <a:rPr lang="en-US" sz="1874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Part 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162800" y="4140200"/>
            <a:ext cx="583285" cy="235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71"/>
              </a:lnSpc>
              <a:spcBef>
                <a:spcPct val="0"/>
              </a:spcBef>
            </a:pPr>
            <a:r>
              <a:rPr lang="en-US" sz="1407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2-2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232400" y="4140200"/>
            <a:ext cx="583285" cy="235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71"/>
              </a:lnSpc>
              <a:spcBef>
                <a:spcPct val="0"/>
              </a:spcBef>
            </a:pPr>
            <a:r>
              <a:rPr lang="en-US" sz="1407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2-1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961173" y="4140200"/>
            <a:ext cx="582319" cy="235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71"/>
              </a:lnSpc>
              <a:spcBef>
                <a:spcPct val="0"/>
              </a:spcBef>
            </a:pPr>
            <a:r>
              <a:rPr lang="en-US" sz="1407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Telegraf"/>
                <a:sym typeface="Telegraf"/>
              </a:rPr>
              <a:t>2-3</a:t>
            </a:r>
          </a:p>
        </p:txBody>
      </p:sp>
      <p:pic>
        <p:nvPicPr>
          <p:cNvPr id="2050" name="Picture 2" descr="Korvus: RAG 파이프라인을 통합 검색 SDK (feat. PostgresML) - 읽을거리&amp;정보공유 - 파이토치 한국 사용자 모임">
            <a:extLst>
              <a:ext uri="{FF2B5EF4-FFF2-40B4-BE49-F238E27FC236}">
                <a16:creationId xmlns:a16="http://schemas.microsoft.com/office/drawing/2014/main" id="{C52A0A97-5918-3C71-1FD5-03F26C8156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28" b="2804"/>
          <a:stretch>
            <a:fillRect/>
          </a:stretch>
        </p:blipFill>
        <p:spPr bwMode="auto">
          <a:xfrm>
            <a:off x="0" y="0"/>
            <a:ext cx="12192000" cy="290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CB1B7F2C-7E39-D1FB-A7C9-E98E041FE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6</a:t>
            </a:fld>
            <a:endParaRPr lang="ko-K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>
            <a:extLst>
              <a:ext uri="{FF2B5EF4-FFF2-40B4-BE49-F238E27FC236}">
                <a16:creationId xmlns:a16="http://schemas.microsoft.com/office/drawing/2014/main" id="{EB7B021D-CDA1-ED0D-2740-D42975E1EB8A}"/>
              </a:ext>
            </a:extLst>
          </p:cNvPr>
          <p:cNvSpPr/>
          <p:nvPr/>
        </p:nvSpPr>
        <p:spPr>
          <a:xfrm flipV="1">
            <a:off x="3019926" y="716184"/>
            <a:ext cx="8560734" cy="43761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9B334680-1D56-BDAE-8BC8-E2FAF6DE3ACE}"/>
              </a:ext>
            </a:extLst>
          </p:cNvPr>
          <p:cNvSpPr txBox="1"/>
          <p:nvPr/>
        </p:nvSpPr>
        <p:spPr>
          <a:xfrm>
            <a:off x="798069" y="530418"/>
            <a:ext cx="2490899" cy="344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6"/>
              </a:lnSpc>
            </a:pPr>
            <a:r>
              <a:rPr lang="en-US" altLang="ko-KR" sz="2133" b="1" spc="-131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Document Parsing</a:t>
            </a:r>
            <a:endParaRPr lang="en-US" sz="2133" b="1" spc="-131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AF9DC4D-C735-DF43-AE5A-D9F4273AF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7</a:t>
            </a:fld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FB1379C-7D46-0DAC-385E-291E62E4B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427" y="1595119"/>
            <a:ext cx="5288608" cy="32856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990EDD-4514-6023-3D62-77E89B82FFB0}"/>
              </a:ext>
            </a:extLst>
          </p:cNvPr>
          <p:cNvSpPr txBox="1"/>
          <p:nvPr/>
        </p:nvSpPr>
        <p:spPr>
          <a:xfrm>
            <a:off x="798069" y="1595119"/>
            <a:ext cx="999062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b="1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PDF </a:t>
            </a:r>
            <a:r>
              <a:rPr lang="ko-KR" altLang="en-US" dirty="0"/>
              <a:t>문서에서 중앙 일정 부분 </a:t>
            </a:r>
            <a:r>
              <a:rPr lang="en-US" altLang="ko-KR" dirty="0" err="1"/>
              <a:t>bbox</a:t>
            </a:r>
            <a:br>
              <a:rPr lang="en-US" altLang="ko-KR" dirty="0"/>
            </a:br>
            <a:r>
              <a:rPr lang="en-US" altLang="ko-KR" dirty="0"/>
              <a:t>PDF </a:t>
            </a:r>
            <a:r>
              <a:rPr lang="ko-KR" altLang="en-US" dirty="0"/>
              <a:t>요소가</a:t>
            </a:r>
            <a:r>
              <a:rPr lang="en-US" altLang="ko-KR" dirty="0"/>
              <a:t> </a:t>
            </a:r>
            <a:r>
              <a:rPr lang="ko-KR" altLang="en-US" dirty="0"/>
              <a:t>포함되는지 판단</a:t>
            </a:r>
            <a:br>
              <a:rPr lang="en-US" altLang="ko-KR" dirty="0"/>
            </a:b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레이아웃 구조대로 추출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b="1" dirty="0"/>
          </a:p>
          <a:p>
            <a:endParaRPr lang="en-US" altLang="ko-KR" b="1" dirty="0"/>
          </a:p>
          <a:p>
            <a:r>
              <a:rPr lang="ko-KR" altLang="en-US" dirty="0"/>
              <a:t>이미지</a:t>
            </a:r>
            <a:r>
              <a:rPr lang="en-US" altLang="ko-KR" dirty="0"/>
              <a:t>, </a:t>
            </a:r>
            <a:r>
              <a:rPr lang="ko-KR" altLang="en-US" dirty="0"/>
              <a:t>테이블 영역을 이미지로 저장</a:t>
            </a:r>
            <a:endParaRPr lang="en-US" altLang="ko-KR" dirty="0"/>
          </a:p>
          <a:p>
            <a:r>
              <a:rPr lang="ko-KR" altLang="en-US" dirty="0"/>
              <a:t>토큰 추가하여 추후 응답에 사용하기 위함</a:t>
            </a:r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 User query</a:t>
            </a:r>
            <a:r>
              <a:rPr lang="ko-KR" altLang="en-US" dirty="0">
                <a:sym typeface="Wingdings" panose="05000000000000000000" pitchFamily="2" charset="2"/>
              </a:rPr>
              <a:t>에 검색되는 문서에 </a:t>
            </a:r>
            <a:r>
              <a:rPr lang="en-US" altLang="ko-KR" dirty="0">
                <a:sym typeface="Wingdings" panose="05000000000000000000" pitchFamily="2" charset="2"/>
              </a:rPr>
              <a:t>Image </a:t>
            </a:r>
            <a:r>
              <a:rPr lang="ko-KR" altLang="en-US" dirty="0">
                <a:sym typeface="Wingdings" panose="05000000000000000000" pitchFamily="2" charset="2"/>
              </a:rPr>
              <a:t>토큰이 </a:t>
            </a:r>
            <a:r>
              <a:rPr lang="ko-KR" altLang="en-US" dirty="0" err="1">
                <a:sym typeface="Wingdings" panose="05000000000000000000" pitchFamily="2" charset="2"/>
              </a:rPr>
              <a:t>들어있다면</a:t>
            </a:r>
            <a:r>
              <a:rPr lang="ko-KR" altLang="en-US" dirty="0">
                <a:sym typeface="Wingdings" panose="05000000000000000000" pitchFamily="2" charset="2"/>
              </a:rPr>
              <a:t> 해당 </a:t>
            </a:r>
            <a:r>
              <a:rPr lang="en-US" altLang="ko-KR" dirty="0">
                <a:sym typeface="Wingdings" panose="05000000000000000000" pitchFamily="2" charset="2"/>
              </a:rPr>
              <a:t>Image</a:t>
            </a:r>
            <a:r>
              <a:rPr lang="ko-KR" altLang="en-US" dirty="0">
                <a:sym typeface="Wingdings" panose="05000000000000000000" pitchFamily="2" charset="2"/>
              </a:rPr>
              <a:t>를 응답으로 함께 제공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sliding window (overlap = 0.2) </a:t>
            </a:r>
            <a:r>
              <a:rPr lang="ko-KR" altLang="en-US" dirty="0"/>
              <a:t>단위로 </a:t>
            </a:r>
            <a:r>
              <a:rPr lang="ko-KR" altLang="en-US" dirty="0" err="1"/>
              <a:t>청킹</a:t>
            </a:r>
            <a:endParaRPr lang="en-US" altLang="ko-KR" dirty="0"/>
          </a:p>
        </p:txBody>
      </p:sp>
      <p:pic>
        <p:nvPicPr>
          <p:cNvPr id="2050" name="Picture 2" descr="GitHub - pymupdf/PyMuPDF: PyMuPDF is a high performance Python library for  data extraction, analysis, conversion &amp; manipulation of PDF (and other)  documents.">
            <a:extLst>
              <a:ext uri="{FF2B5EF4-FFF2-40B4-BE49-F238E27FC236}">
                <a16:creationId xmlns:a16="http://schemas.microsoft.com/office/drawing/2014/main" id="{C9ED3441-4D66-7323-6DB5-449D554139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3651" y="1966913"/>
            <a:ext cx="1352550" cy="67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951130-44E3-04ED-BA4F-0FF2C9F75215}"/>
              </a:ext>
            </a:extLst>
          </p:cNvPr>
          <p:cNvSpPr txBox="1"/>
          <p:nvPr/>
        </p:nvSpPr>
        <p:spPr>
          <a:xfrm>
            <a:off x="798069" y="5381692"/>
            <a:ext cx="181137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/>
              <a:t>Chunking Size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C17691-D0A4-D80A-CD40-611E88B6B7DD}"/>
              </a:ext>
            </a:extLst>
          </p:cNvPr>
          <p:cNvSpPr txBox="1"/>
          <p:nvPr/>
        </p:nvSpPr>
        <p:spPr>
          <a:xfrm>
            <a:off x="798068" y="3774999"/>
            <a:ext cx="222185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b="1"/>
              <a:t>추출된 데이터 처리</a:t>
            </a:r>
            <a:endParaRPr lang="en-US" altLang="ko-KR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53D21C-64F4-86CB-A51B-656BBFFDDFC6}"/>
              </a:ext>
            </a:extLst>
          </p:cNvPr>
          <p:cNvSpPr txBox="1"/>
          <p:nvPr/>
        </p:nvSpPr>
        <p:spPr>
          <a:xfrm>
            <a:off x="798069" y="1595119"/>
            <a:ext cx="582005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/>
              <a:t>PDF </a:t>
            </a:r>
            <a:r>
              <a:rPr lang="ko-KR" altLang="en-US" b="1" dirty="0"/>
              <a:t>구조에 따라 문서를 순서대로 추출</a:t>
            </a:r>
            <a:endParaRPr lang="en-US" altLang="ko-KR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1A03B-DF81-07F5-73D1-28AE2E54C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>
            <a:extLst>
              <a:ext uri="{FF2B5EF4-FFF2-40B4-BE49-F238E27FC236}">
                <a16:creationId xmlns:a16="http://schemas.microsoft.com/office/drawing/2014/main" id="{3873E9A9-7085-6996-7B12-CF47471B7ED8}"/>
              </a:ext>
            </a:extLst>
          </p:cNvPr>
          <p:cNvSpPr/>
          <p:nvPr/>
        </p:nvSpPr>
        <p:spPr>
          <a:xfrm flipV="1">
            <a:off x="3019926" y="716184"/>
            <a:ext cx="8560734" cy="43761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F5538FDD-4C84-FBF5-D8BC-6E72E7E3644E}"/>
              </a:ext>
            </a:extLst>
          </p:cNvPr>
          <p:cNvSpPr txBox="1"/>
          <p:nvPr/>
        </p:nvSpPr>
        <p:spPr>
          <a:xfrm>
            <a:off x="798069" y="530418"/>
            <a:ext cx="2490899" cy="344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6"/>
              </a:lnSpc>
            </a:pPr>
            <a:r>
              <a:rPr lang="en-US" altLang="ko-KR" sz="2133" b="1" spc="-131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Retrieval</a:t>
            </a:r>
            <a:endParaRPr lang="en-US" sz="2133" b="1" spc="-131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2991873-A39D-0D58-F92D-E53BBA634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5B0ABF-59C9-4E81-D7C4-D42E4FEBFDAB}"/>
              </a:ext>
            </a:extLst>
          </p:cNvPr>
          <p:cNvSpPr txBox="1"/>
          <p:nvPr/>
        </p:nvSpPr>
        <p:spPr>
          <a:xfrm>
            <a:off x="798069" y="4016570"/>
            <a:ext cx="694164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b="1" dirty="0"/>
              <a:t>DPR</a:t>
            </a:r>
            <a:r>
              <a:rPr lang="ko-KR" altLang="en-US" b="1" dirty="0"/>
              <a:t> </a:t>
            </a:r>
            <a:r>
              <a:rPr lang="en-US" altLang="ko-KR" b="1" dirty="0"/>
              <a:t>+</a:t>
            </a:r>
            <a:r>
              <a:rPr lang="ko-KR" altLang="en-US" b="1" dirty="0"/>
              <a:t> </a:t>
            </a:r>
            <a:r>
              <a:rPr lang="en-US" altLang="ko-KR" b="1" dirty="0"/>
              <a:t>BM25 </a:t>
            </a:r>
            <a:r>
              <a:rPr lang="en-US" altLang="ko-KR" b="1" dirty="0">
                <a:sym typeface="Wingdings" panose="05000000000000000000" pitchFamily="2" charset="2"/>
              </a:rPr>
              <a:t> top-10  </a:t>
            </a:r>
            <a:r>
              <a:rPr lang="en-US" altLang="ko-KR" b="1" dirty="0"/>
              <a:t>Reranking </a:t>
            </a:r>
            <a:r>
              <a:rPr lang="en-US" altLang="ko-KR" b="1" dirty="0">
                <a:sym typeface="Wingdings" panose="05000000000000000000" pitchFamily="2" charset="2"/>
              </a:rPr>
              <a:t> top-5  LLM prompt</a:t>
            </a:r>
            <a:endParaRPr lang="en-US" altLang="ko-KR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83C76E-7881-5BA3-1948-C43A68FA594D}"/>
              </a:ext>
            </a:extLst>
          </p:cNvPr>
          <p:cNvSpPr txBox="1"/>
          <p:nvPr/>
        </p:nvSpPr>
        <p:spPr>
          <a:xfrm>
            <a:off x="798069" y="1067599"/>
            <a:ext cx="33965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b="1" dirty="0"/>
              <a:t>DPR</a:t>
            </a:r>
            <a:r>
              <a:rPr lang="ko-KR" altLang="en-US" b="1" dirty="0"/>
              <a:t> </a:t>
            </a:r>
            <a:r>
              <a:rPr lang="en-US" altLang="ko-KR" b="1" dirty="0">
                <a:sym typeface="Wingdings" panose="05000000000000000000" pitchFamily="2" charset="2"/>
              </a:rPr>
              <a:t> top-5  LLM prompt</a:t>
            </a:r>
            <a:endParaRPr lang="en-US" altLang="ko-KR" b="1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B1B8B2E-676C-868E-5CCA-26DC029B0B3B}"/>
              </a:ext>
            </a:extLst>
          </p:cNvPr>
          <p:cNvGrpSpPr/>
          <p:nvPr/>
        </p:nvGrpSpPr>
        <p:grpSpPr>
          <a:xfrm>
            <a:off x="904875" y="1562100"/>
            <a:ext cx="7796045" cy="1754326"/>
            <a:chOff x="904875" y="1562100"/>
            <a:chExt cx="7796045" cy="175432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63F7A87-16F4-E0D9-668E-558BC3E7D36C}"/>
                </a:ext>
              </a:extLst>
            </p:cNvPr>
            <p:cNvSpPr txBox="1"/>
            <p:nvPr/>
          </p:nvSpPr>
          <p:spPr>
            <a:xfrm>
              <a:off x="904875" y="1562100"/>
              <a:ext cx="7796045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상위 </a:t>
              </a:r>
              <a:r>
                <a:rPr lang="en-US" altLang="ko-KR" dirty="0"/>
                <a:t>5</a:t>
              </a:r>
              <a:r>
                <a:rPr lang="ko-KR" altLang="en-US" dirty="0"/>
                <a:t>개 문서만 추출하여 </a:t>
              </a:r>
              <a:r>
                <a:rPr lang="en-US" altLang="ko-KR" dirty="0"/>
                <a:t>LLM </a:t>
              </a:r>
              <a:r>
                <a:rPr lang="ko-KR" altLang="en-US" dirty="0"/>
                <a:t>입력으로 사용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/>
                <a:t>Latency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/>
                <a:t>Top-5 </a:t>
              </a:r>
              <a:r>
                <a:rPr lang="ko-KR" altLang="en-US" dirty="0"/>
                <a:t>안에 </a:t>
              </a:r>
              <a:r>
                <a:rPr lang="en-US" altLang="ko-KR" dirty="0"/>
                <a:t>query</a:t>
              </a:r>
              <a:r>
                <a:rPr lang="ko-KR" altLang="en-US" dirty="0"/>
                <a:t>에 해당하는 중요한 문서가 못 들어올 수 가능성 존재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dirty="0"/>
                <a:t>BM25 </a:t>
              </a:r>
              <a:r>
                <a:rPr lang="ko-KR" altLang="en-US" dirty="0"/>
                <a:t>같은 </a:t>
              </a:r>
              <a:r>
                <a:rPr lang="en-US" altLang="ko-KR" dirty="0"/>
                <a:t>sparse </a:t>
              </a:r>
              <a:r>
                <a:rPr lang="ko-KR" altLang="en-US" dirty="0"/>
                <a:t>검색이 잘 잡는 후보가 빠질 가능성 존재</a:t>
              </a:r>
              <a:endParaRPr lang="en-US" altLang="ko-KR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dirty="0"/>
                <a:t>검색으로 </a:t>
              </a:r>
              <a:r>
                <a:rPr lang="en-US" altLang="ko-KR" dirty="0"/>
                <a:t>top-5 </a:t>
              </a:r>
              <a:r>
                <a:rPr lang="ko-KR" altLang="en-US" dirty="0"/>
                <a:t>제한하니 </a:t>
              </a:r>
              <a:r>
                <a:rPr lang="en-US" altLang="ko-KR" dirty="0"/>
                <a:t>Recall</a:t>
              </a:r>
              <a:r>
                <a:rPr lang="ko-KR" altLang="en-US" dirty="0"/>
                <a:t>이 낮아질 가능성 존재 </a:t>
              </a:r>
              <a:r>
                <a:rPr lang="en-US" altLang="ko-KR" dirty="0"/>
                <a:t> </a:t>
              </a:r>
            </a:p>
          </p:txBody>
        </p:sp>
        <p:pic>
          <p:nvPicPr>
            <p:cNvPr id="9" name="그래픽 8" descr="직선 화살표">
              <a:extLst>
                <a:ext uri="{FF2B5EF4-FFF2-40B4-BE49-F238E27FC236}">
                  <a16:creationId xmlns:a16="http://schemas.microsoft.com/office/drawing/2014/main" id="{D88A8A6E-8BEB-D56F-60AC-2C509DF9B8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2043518" y="1885265"/>
              <a:ext cx="313683" cy="313683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7BCCFBA-68EE-B6AA-8F6E-404681150432}"/>
              </a:ext>
            </a:extLst>
          </p:cNvPr>
          <p:cNvSpPr txBox="1"/>
          <p:nvPr/>
        </p:nvSpPr>
        <p:spPr>
          <a:xfrm>
            <a:off x="904875" y="4498476"/>
            <a:ext cx="792877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Dense + Sparse : top-10</a:t>
            </a:r>
            <a:r>
              <a:rPr lang="ko-KR" altLang="en-US" dirty="0"/>
              <a:t> 검색</a:t>
            </a:r>
            <a:endParaRPr lang="en-US" altLang="ko-KR" dirty="0"/>
          </a:p>
          <a:p>
            <a:r>
              <a:rPr lang="en-US" altLang="ko-KR" dirty="0" err="1"/>
              <a:t>Reranker</a:t>
            </a:r>
            <a:r>
              <a:rPr lang="en-US" altLang="ko-KR" dirty="0"/>
              <a:t> : </a:t>
            </a:r>
            <a:r>
              <a:rPr lang="ko-KR" altLang="en-US" dirty="0"/>
              <a:t>검색된 문서에서 </a:t>
            </a:r>
            <a:r>
              <a:rPr lang="en-US" altLang="ko-KR" dirty="0"/>
              <a:t>Reranking </a:t>
            </a:r>
            <a:r>
              <a:rPr lang="en-US" altLang="ko-KR" dirty="0">
                <a:sym typeface="Wingdings" panose="05000000000000000000" pitchFamily="2" charset="2"/>
              </a:rPr>
              <a:t> top-5 </a:t>
            </a:r>
            <a:r>
              <a:rPr lang="ko-KR" altLang="en-US" dirty="0">
                <a:sym typeface="Wingdings" panose="05000000000000000000" pitchFamily="2" charset="2"/>
              </a:rPr>
              <a:t>문서를 </a:t>
            </a:r>
            <a:r>
              <a:rPr lang="en-US" altLang="ko-KR" dirty="0">
                <a:sym typeface="Wingdings" panose="05000000000000000000" pitchFamily="2" charset="2"/>
              </a:rPr>
              <a:t>LLM </a:t>
            </a:r>
            <a:r>
              <a:rPr lang="ko-KR" altLang="en-US" dirty="0">
                <a:sym typeface="Wingdings" panose="05000000000000000000" pitchFamily="2" charset="2"/>
              </a:rPr>
              <a:t>입력으로 사용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ym typeface="Wingdings" panose="05000000000000000000" pitchFamily="2" charset="2"/>
              </a:rPr>
              <a:t>Recall </a:t>
            </a:r>
            <a:r>
              <a:rPr lang="ko-KR" altLang="en-US" dirty="0">
                <a:sym typeface="Wingdings" panose="05000000000000000000" pitchFamily="2" charset="2"/>
              </a:rPr>
              <a:t>개선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Precision</a:t>
            </a:r>
            <a:r>
              <a:rPr lang="ko-KR" altLang="en-US" dirty="0"/>
              <a:t> 개선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US" altLang="ko-KR" dirty="0">
                <a:sym typeface="Wingdings" panose="05000000000000000000" pitchFamily="2" charset="2"/>
              </a:rPr>
              <a:t>LLM </a:t>
            </a:r>
            <a:r>
              <a:rPr lang="ko-KR" altLang="en-US" dirty="0">
                <a:sym typeface="Wingdings" panose="05000000000000000000" pitchFamily="2" charset="2"/>
              </a:rPr>
              <a:t>입력으로 </a:t>
            </a:r>
            <a:r>
              <a:rPr lang="en-US" altLang="ko-KR" dirty="0">
                <a:sym typeface="Wingdings" panose="05000000000000000000" pitchFamily="2" charset="2"/>
              </a:rPr>
              <a:t>query</a:t>
            </a:r>
            <a:r>
              <a:rPr lang="ko-KR" altLang="en-US" dirty="0">
                <a:sym typeface="Wingdings" panose="05000000000000000000" pitchFamily="2" charset="2"/>
              </a:rPr>
              <a:t>에 필요한 문서만 입력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US" altLang="ko-KR" dirty="0">
                <a:sym typeface="Wingdings" panose="05000000000000000000" pitchFamily="2" charset="2"/>
              </a:rPr>
              <a:t>Top-k, </a:t>
            </a:r>
            <a:r>
              <a:rPr lang="en-US" altLang="ko-KR" dirty="0" err="1">
                <a:sym typeface="Wingdings" panose="05000000000000000000" pitchFamily="2" charset="2"/>
              </a:rPr>
              <a:t>reranker</a:t>
            </a:r>
            <a:r>
              <a:rPr lang="ko-KR" altLang="en-US" dirty="0">
                <a:sym typeface="Wingdings" panose="05000000000000000000" pitchFamily="2" charset="2"/>
              </a:rPr>
              <a:t>모델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검색 방식을 조절하여 </a:t>
            </a:r>
            <a:r>
              <a:rPr lang="en-US" altLang="ko-KR" dirty="0">
                <a:sym typeface="Wingdings" panose="05000000000000000000" pitchFamily="2" charset="2"/>
              </a:rPr>
              <a:t>domain</a:t>
            </a:r>
            <a:r>
              <a:rPr lang="ko-KR" altLang="en-US" dirty="0">
                <a:sym typeface="Wingdings" panose="05000000000000000000" pitchFamily="2" charset="2"/>
              </a:rPr>
              <a:t>에 맞게 최적화 가능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E0ADF9A-C55E-8EEE-12F7-350516B6556B}"/>
              </a:ext>
            </a:extLst>
          </p:cNvPr>
          <p:cNvCxnSpPr/>
          <p:nvPr/>
        </p:nvCxnSpPr>
        <p:spPr>
          <a:xfrm>
            <a:off x="904875" y="3629025"/>
            <a:ext cx="104489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9B10B1C-7461-4430-A73E-BEE7CEA17508}"/>
              </a:ext>
            </a:extLst>
          </p:cNvPr>
          <p:cNvGrpSpPr/>
          <p:nvPr/>
        </p:nvGrpSpPr>
        <p:grpSpPr>
          <a:xfrm>
            <a:off x="5795962" y="3316426"/>
            <a:ext cx="666750" cy="666750"/>
            <a:chOff x="5795962" y="3316426"/>
            <a:chExt cx="666750" cy="66675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1F8956F6-98D0-50A2-3696-3D3090E430DE}"/>
                </a:ext>
              </a:extLst>
            </p:cNvPr>
            <p:cNvSpPr/>
            <p:nvPr/>
          </p:nvSpPr>
          <p:spPr>
            <a:xfrm>
              <a:off x="6019801" y="3562350"/>
              <a:ext cx="200024" cy="1416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7" name="그래픽 16" descr="직선 화살표">
              <a:extLst>
                <a:ext uri="{FF2B5EF4-FFF2-40B4-BE49-F238E27FC236}">
                  <a16:creationId xmlns:a16="http://schemas.microsoft.com/office/drawing/2014/main" id="{6BEE9F68-2F05-7118-7A47-677B5ED02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5795962" y="3316426"/>
              <a:ext cx="666750" cy="6667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7346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9C7F1-C27C-D0FC-0690-76F215DCED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>
            <a:extLst>
              <a:ext uri="{FF2B5EF4-FFF2-40B4-BE49-F238E27FC236}">
                <a16:creationId xmlns:a16="http://schemas.microsoft.com/office/drawing/2014/main" id="{09295157-2445-0B68-D613-F98667D74763}"/>
              </a:ext>
            </a:extLst>
          </p:cNvPr>
          <p:cNvSpPr/>
          <p:nvPr/>
        </p:nvSpPr>
        <p:spPr>
          <a:xfrm flipV="1">
            <a:off x="3019926" y="716184"/>
            <a:ext cx="8560734" cy="43761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12B2CC79-FE30-CBED-88E3-EB6D0754C533}"/>
              </a:ext>
            </a:extLst>
          </p:cNvPr>
          <p:cNvSpPr txBox="1"/>
          <p:nvPr/>
        </p:nvSpPr>
        <p:spPr>
          <a:xfrm>
            <a:off x="798069" y="530418"/>
            <a:ext cx="2490899" cy="344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86"/>
              </a:lnSpc>
            </a:pPr>
            <a:r>
              <a:rPr lang="en-US" altLang="ko-KR" sz="2133" b="1" spc="-131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 Bold"/>
                <a:sym typeface="Source Han Sans KR Bold"/>
              </a:rPr>
              <a:t>MLOps</a:t>
            </a:r>
            <a:endParaRPr lang="en-US" sz="2133" b="1" spc="-131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 Bold"/>
              <a:sym typeface="Source Han Sans KR Bold"/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A51860E4-F17B-810F-A6C5-8F01352B0E63}"/>
              </a:ext>
            </a:extLst>
          </p:cNvPr>
          <p:cNvSpPr txBox="1"/>
          <p:nvPr/>
        </p:nvSpPr>
        <p:spPr>
          <a:xfrm>
            <a:off x="798069" y="1383590"/>
            <a:ext cx="8817499" cy="47582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1600" b="1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Manifest </a:t>
            </a:r>
            <a:r>
              <a:rPr lang="ko-KR" altLang="en-US" sz="1600" b="1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작성</a:t>
            </a:r>
            <a:endParaRPr lang="en-US" altLang="ko-KR" sz="1600" b="1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1600" b="1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          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- </a:t>
            </a:r>
            <a:r>
              <a:rPr lang="en-US" altLang="ko-KR" sz="1600" spc="-18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NameSpace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/</a:t>
            </a:r>
            <a:r>
              <a:rPr lang="en-US" altLang="ko-KR" sz="1600" spc="-18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ConfigMap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: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환경 구분 및 설정 관리</a:t>
            </a:r>
            <a:endParaRPr lang="en-US" altLang="ko-KR" sz="1600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          - Deployment: frontend, backend, rag-server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각각 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Pod Replica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관리</a:t>
            </a:r>
            <a:endParaRPr lang="en-US" altLang="ko-KR" sz="1600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          -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내부 통신 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-&gt; </a:t>
            </a:r>
            <a:r>
              <a:rPr lang="en-US" altLang="ko-KR" sz="1600" spc="-18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ClusterIP</a:t>
            </a:r>
            <a:endParaRPr lang="en-US" altLang="ko-KR" sz="1600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-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외부 접근 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-&gt; </a:t>
            </a:r>
            <a:r>
              <a:rPr lang="en-US" altLang="ko-KR" sz="1600" spc="-18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NodePort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서비스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,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라우터 </a:t>
            </a:r>
            <a:r>
              <a:rPr lang="ko-KR" altLang="en-US" sz="1600" spc="-18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포트포워딩</a:t>
            </a:r>
            <a:endParaRPr lang="en-US" altLang="ko-KR" sz="1600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- Ingress: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도메인 기반 라우팅 구성</a:t>
            </a:r>
            <a:endParaRPr lang="en-US" altLang="ko-KR" sz="1600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endParaRPr lang="en-US" altLang="ko-KR" sz="1600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 lvl="1">
              <a:lnSpc>
                <a:spcPct val="150000"/>
              </a:lnSpc>
              <a:spcBef>
                <a:spcPct val="0"/>
              </a:spcBef>
            </a:pPr>
            <a:endParaRPr lang="en-US" altLang="ko-KR" sz="1600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sz="1600" b="1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이미지 빌드 및 배포</a:t>
            </a:r>
            <a:endParaRPr lang="en-US" altLang="ko-KR" sz="1600" b="1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          - </a:t>
            </a:r>
            <a:r>
              <a:rPr lang="en-US" altLang="ko-KR" sz="1600" spc="-18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Minikube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 Docker Daemon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사용</a:t>
            </a:r>
            <a:endParaRPr lang="en-US" altLang="ko-KR" sz="1600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          -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로컬 빌드 이미지 사용</a:t>
            </a:r>
            <a:endParaRPr lang="en-US" altLang="ko-KR" sz="1600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          - </a:t>
            </a:r>
            <a:r>
              <a:rPr lang="en-US" altLang="ko-KR" sz="1600" spc="-18" dirty="0" err="1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Minikube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내 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Kubernetes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클러스터에서 </a:t>
            </a:r>
            <a:r>
              <a:rPr lang="en-US" altLang="ko-KR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Pod </a:t>
            </a:r>
            <a:r>
              <a:rPr lang="ko-KR" altLang="en-US" sz="1600" spc="-18" dirty="0">
                <a:solidFill>
                  <a:srgbClr val="000000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Source Han Sans KR"/>
                <a:sym typeface="Source Han Sans KR"/>
              </a:rPr>
              <a:t>생성 시 즉시 배포</a:t>
            </a:r>
            <a:endParaRPr lang="en-US" altLang="ko-KR" sz="1600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ko-KR" sz="1600" spc="-18" dirty="0">
              <a:solidFill>
                <a:srgbClr val="000000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Source Han Sans KR"/>
              <a:sym typeface="Source Han Sans KR"/>
            </a:endParaRPr>
          </a:p>
        </p:txBody>
      </p:sp>
      <p:pic>
        <p:nvPicPr>
          <p:cNvPr id="1026" name="Picture 2" descr="Minikube 설치하기">
            <a:extLst>
              <a:ext uri="{FF2B5EF4-FFF2-40B4-BE49-F238E27FC236}">
                <a16:creationId xmlns:a16="http://schemas.microsoft.com/office/drawing/2014/main" id="{8DE7B343-0F42-FCEC-3CEF-4B5641F54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245" y="2888921"/>
            <a:ext cx="4235415" cy="1747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55E59FA-9B02-FBC2-B6B1-AF1B9B568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EB5F1-891E-4DE0-8C89-6191A8CB6AC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955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988</TotalTime>
  <Words>600</Words>
  <Application>Microsoft Office PowerPoint</Application>
  <PresentationFormat>와이드스크린</PresentationFormat>
  <Paragraphs>163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NanumGothic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동혁 고</dc:creator>
  <cp:lastModifiedBy>동혁 고</cp:lastModifiedBy>
  <cp:revision>19</cp:revision>
  <dcterms:created xsi:type="dcterms:W3CDTF">2025-09-08T13:47:45Z</dcterms:created>
  <dcterms:modified xsi:type="dcterms:W3CDTF">2025-09-09T16:10:09Z</dcterms:modified>
</cp:coreProperties>
</file>

<file path=docProps/thumbnail.jpeg>
</file>